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54"/>
  </p:notesMasterIdLst>
  <p:sldIdLst>
    <p:sldId id="256" r:id="rId2"/>
    <p:sldId id="257" r:id="rId3"/>
    <p:sldId id="258" r:id="rId4"/>
    <p:sldId id="259" r:id="rId5"/>
    <p:sldId id="260" r:id="rId6"/>
    <p:sldId id="266" r:id="rId7"/>
    <p:sldId id="261" r:id="rId8"/>
    <p:sldId id="267" r:id="rId9"/>
    <p:sldId id="262" r:id="rId10"/>
    <p:sldId id="268" r:id="rId11"/>
    <p:sldId id="263" r:id="rId12"/>
    <p:sldId id="265" r:id="rId13"/>
    <p:sldId id="26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5" r:id="rId5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326" y="-90"/>
      </p:cViewPr>
      <p:guideLst>
        <p:guide orient="horz" pos="2160"/>
        <p:guide pos="2880"/>
      </p:guideLst>
    </p:cSldViewPr>
  </p:slideViewPr>
  <p:notesTextViewPr>
    <p:cViewPr>
      <p:scale>
        <a:sx n="1" d="1"/>
        <a:sy n="1" d="1"/>
      </p:scale>
      <p:origin x="0" y="0"/>
    </p:cViewPr>
  </p:notesTextViewPr>
  <p:sorterViewPr>
    <p:cViewPr>
      <p:scale>
        <a:sx n="100" d="100"/>
        <a:sy n="100" d="100"/>
      </p:scale>
      <p:origin x="0" y="10716"/>
    </p:cViewPr>
  </p:sorterViewPr>
  <p:notesViewPr>
    <p:cSldViewPr>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81AA51-5CB2-402B-860E-730750F9398B}" type="datetimeFigureOut">
              <a:rPr lang="fa-IR" smtClean="0"/>
              <a:t>12/28/1441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590904-14F4-4337-A9E0-F9C1DDC9C754}" type="slidenum">
              <a:rPr lang="fa-IR" smtClean="0"/>
              <a:t>‹#›</a:t>
            </a:fld>
            <a:endParaRPr lang="fa-IR"/>
          </a:p>
        </p:txBody>
      </p:sp>
    </p:spTree>
    <p:extLst>
      <p:ext uri="{BB962C8B-B14F-4D97-AF65-F5344CB8AC3E}">
        <p14:creationId xmlns:p14="http://schemas.microsoft.com/office/powerpoint/2010/main" val="16037053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0B590904-14F4-4337-A9E0-F9C1DDC9C754}" type="slidenum">
              <a:rPr lang="fa-IR" smtClean="0"/>
              <a:t>51</a:t>
            </a:fld>
            <a:endParaRPr lang="fa-IR"/>
          </a:p>
        </p:txBody>
      </p:sp>
    </p:spTree>
    <p:extLst>
      <p:ext uri="{BB962C8B-B14F-4D97-AF65-F5344CB8AC3E}">
        <p14:creationId xmlns:p14="http://schemas.microsoft.com/office/powerpoint/2010/main" val="102502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56AE44-7BC4-4672-A0FE-18D4DDFD92FF}" type="datetimeFigureOut">
              <a:rPr lang="fa-IR" smtClean="0"/>
              <a:t>12/28/1441</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E8C14AD-5AB1-4B39-B1AD-2D88AB5B374F}"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6AE44-7BC4-4672-A0FE-18D4DDFD92FF}" type="datetimeFigureOut">
              <a:rPr lang="fa-IR" smtClean="0"/>
              <a:t>12/28/1441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8C14AD-5AB1-4B39-B1AD-2D88AB5B374F}"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6AE44-7BC4-4672-A0FE-18D4DDFD92FF}" type="datetimeFigureOut">
              <a:rPr lang="fa-IR" smtClean="0"/>
              <a:t>12/28/1441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8C14AD-5AB1-4B39-B1AD-2D88AB5B374F}"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56AE44-7BC4-4672-A0FE-18D4DDFD92FF}" type="datetimeFigureOut">
              <a:rPr lang="fa-IR" smtClean="0"/>
              <a:t>12/28/1441</a:t>
            </a:fld>
            <a:endParaRPr lang="fa-IR"/>
          </a:p>
        </p:txBody>
      </p:sp>
      <p:sp>
        <p:nvSpPr>
          <p:cNvPr id="9" name="Slide Number Placeholder 8"/>
          <p:cNvSpPr>
            <a:spLocks noGrp="1"/>
          </p:cNvSpPr>
          <p:nvPr>
            <p:ph type="sldNum" sz="quarter" idx="15"/>
          </p:nvPr>
        </p:nvSpPr>
        <p:spPr/>
        <p:txBody>
          <a:bodyPr rtlCol="0"/>
          <a:lstStyle/>
          <a:p>
            <a:fld id="{FE8C14AD-5AB1-4B39-B1AD-2D88AB5B374F}" type="slidenum">
              <a:rPr lang="fa-IR" smtClean="0"/>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56AE44-7BC4-4672-A0FE-18D4DDFD92FF}" type="datetimeFigureOut">
              <a:rPr lang="fa-IR" smtClean="0"/>
              <a:t>12/28/1441</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E8C14AD-5AB1-4B39-B1AD-2D88AB5B374F}"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56AE44-7BC4-4672-A0FE-18D4DDFD92FF}" type="datetimeFigureOut">
              <a:rPr lang="fa-IR" smtClean="0"/>
              <a:t>12/28/1441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8C14AD-5AB1-4B39-B1AD-2D88AB5B374F}" type="slidenum">
              <a:rPr lang="fa-IR" smtClean="0"/>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56AE44-7BC4-4672-A0FE-18D4DDFD92FF}" type="datetimeFigureOut">
              <a:rPr lang="fa-IR" smtClean="0"/>
              <a:t>12/28/1441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8C14AD-5AB1-4B39-B1AD-2D88AB5B374F}" type="slidenum">
              <a:rPr lang="fa-IR" smtClean="0"/>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56AE44-7BC4-4672-A0FE-18D4DDFD92FF}" type="datetimeFigureOut">
              <a:rPr lang="fa-IR" smtClean="0"/>
              <a:t>12/28/1441</a:t>
            </a:fld>
            <a:endParaRPr lang="fa-IR"/>
          </a:p>
        </p:txBody>
      </p:sp>
      <p:sp>
        <p:nvSpPr>
          <p:cNvPr id="7" name="Slide Number Placeholder 6"/>
          <p:cNvSpPr>
            <a:spLocks noGrp="1"/>
          </p:cNvSpPr>
          <p:nvPr>
            <p:ph type="sldNum" sz="quarter" idx="11"/>
          </p:nvPr>
        </p:nvSpPr>
        <p:spPr/>
        <p:txBody>
          <a:bodyPr rtlCol="0"/>
          <a:lstStyle/>
          <a:p>
            <a:fld id="{FE8C14AD-5AB1-4B39-B1AD-2D88AB5B374F}" type="slidenum">
              <a:rPr lang="fa-IR" smtClean="0"/>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6AE44-7BC4-4672-A0FE-18D4DDFD92FF}" type="datetimeFigureOut">
              <a:rPr lang="fa-IR" smtClean="0"/>
              <a:t>12/28/1441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E8C14AD-5AB1-4B39-B1AD-2D88AB5B374F}"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856AE44-7BC4-4672-A0FE-18D4DDFD92FF}" type="datetimeFigureOut">
              <a:rPr lang="fa-IR" smtClean="0"/>
              <a:t>12/28/1441</a:t>
            </a:fld>
            <a:endParaRPr lang="fa-IR"/>
          </a:p>
        </p:txBody>
      </p:sp>
      <p:sp>
        <p:nvSpPr>
          <p:cNvPr id="22" name="Slide Number Placeholder 21"/>
          <p:cNvSpPr>
            <a:spLocks noGrp="1"/>
          </p:cNvSpPr>
          <p:nvPr>
            <p:ph type="sldNum" sz="quarter" idx="15"/>
          </p:nvPr>
        </p:nvSpPr>
        <p:spPr/>
        <p:txBody>
          <a:bodyPr rtlCol="0"/>
          <a:lstStyle/>
          <a:p>
            <a:fld id="{FE8C14AD-5AB1-4B39-B1AD-2D88AB5B374F}" type="slidenum">
              <a:rPr lang="fa-IR" smtClean="0"/>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56AE44-7BC4-4672-A0FE-18D4DDFD92FF}" type="datetimeFigureOut">
              <a:rPr lang="fa-IR" smtClean="0"/>
              <a:t>12/28/1441</a:t>
            </a:fld>
            <a:endParaRPr lang="fa-IR"/>
          </a:p>
        </p:txBody>
      </p:sp>
      <p:sp>
        <p:nvSpPr>
          <p:cNvPr id="18" name="Slide Number Placeholder 17"/>
          <p:cNvSpPr>
            <a:spLocks noGrp="1"/>
          </p:cNvSpPr>
          <p:nvPr>
            <p:ph type="sldNum" sz="quarter" idx="11"/>
          </p:nvPr>
        </p:nvSpPr>
        <p:spPr/>
        <p:txBody>
          <a:bodyPr rtlCol="0"/>
          <a:lstStyle/>
          <a:p>
            <a:fld id="{FE8C14AD-5AB1-4B39-B1AD-2D88AB5B374F}" type="slidenum">
              <a:rPr lang="fa-IR" smtClean="0"/>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56AE44-7BC4-4672-A0FE-18D4DDFD92FF}" type="datetimeFigureOut">
              <a:rPr lang="fa-IR" smtClean="0"/>
              <a:t>12/28/1441</a:t>
            </a:fld>
            <a:endParaRPr lang="fa-IR"/>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8C14AD-5AB1-4B39-B1AD-2D88AB5B374F}"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gymcenter.ir/s/HOK8W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بسم الله الرحمن الرحیم</a:t>
            </a:r>
            <a:br>
              <a:rPr lang="fa-IR"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fa-IR" sz="8000" dirty="0"/>
          </a:p>
        </p:txBody>
      </p:sp>
      <p:sp>
        <p:nvSpPr>
          <p:cNvPr id="3" name="Subtitle 2"/>
          <p:cNvSpPr>
            <a:spLocks noGrp="1"/>
          </p:cNvSpPr>
          <p:nvPr>
            <p:ph type="subTitle" idx="1"/>
          </p:nvPr>
        </p:nvSpPr>
        <p:spPr>
          <a:xfrm>
            <a:off x="2267744" y="5013176"/>
            <a:ext cx="6172200" cy="1371600"/>
          </a:xfr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lgn="r"/>
            <a:r>
              <a:rPr lang="fa-IR" sz="3200" dirty="0" smtClean="0"/>
              <a:t>موضوع:</a:t>
            </a:r>
          </a:p>
          <a:p>
            <a:pPr algn="r"/>
            <a:r>
              <a:rPr lang="fa-IR" sz="3200" dirty="0" smtClean="0"/>
              <a:t>تمرینات با کش</a:t>
            </a:r>
            <a:endParaRPr lang="fa-IR" sz="3200" dirty="0"/>
          </a:p>
        </p:txBody>
      </p:sp>
    </p:spTree>
    <p:extLst>
      <p:ext uri="{BB962C8B-B14F-4D97-AF65-F5344CB8AC3E}">
        <p14:creationId xmlns:p14="http://schemas.microsoft.com/office/powerpoint/2010/main" val="2488781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9" y="466725"/>
            <a:ext cx="7477125"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0429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88" y="332657"/>
            <a:ext cx="7776864" cy="3647152"/>
          </a:xfrm>
          <a:prstGeom prst="rect">
            <a:avLst/>
          </a:prstGeom>
        </p:spPr>
        <p:txBody>
          <a:bodyPr wrap="square">
            <a:spAutoFit/>
          </a:bodyPr>
          <a:lstStyle/>
          <a:p>
            <a:r>
              <a:rPr lang="fa-IR" sz="2400" b="1" dirty="0" smtClean="0"/>
              <a:t>4.  پاور بند (</a:t>
            </a:r>
            <a:r>
              <a:rPr lang="en-US" sz="2400" b="1" dirty="0" smtClean="0"/>
              <a:t>(Power Band</a:t>
            </a:r>
          </a:p>
          <a:p>
            <a:endParaRPr lang="en-US" dirty="0" smtClean="0"/>
          </a:p>
          <a:p>
            <a:endParaRPr lang="en-US" dirty="0" smtClean="0"/>
          </a:p>
          <a:p>
            <a:pPr>
              <a:lnSpc>
                <a:spcPct val="150000"/>
              </a:lnSpc>
            </a:pPr>
            <a:r>
              <a:rPr lang="fa-IR" sz="1600" b="1" dirty="0" smtClean="0"/>
              <a:t>شما می‌توانید این کش‌ها را به راحتی باتوجه به طولشان که تقریبا ۱/۲ – ۲ و یا ۳ متر است تشخیص دهید. اگر شما می‌خواهید تمریناتی را انجام دهید که روی مچ پا و پایین‌تنه تمرکز دارد، این کش‌ها گزینه مناسبی برای خرید هستند. همچنین این کش‌ها؛ کش بارفیکس هم نامیده می‌شوند زیرا می‌توانند در انجام تمرینات با بارفیکس به شما کمک کنند. مقدار مقاومتی که از این کش‌ها دریافت می‌کنید به میزان ضخامت آن بستگی دارد. کش‌های ضخیم معمولا مقاومت بیشتری ایجاد می‌کنند و رنگ‌های مشخصی برای تشخیص میزان مقاومت هر کش تعیین شده‌اند. یکی دیگر از کاربردهای پاور بندها می‌توان کمک به باز کردن پا به منظور باز کردن به میزان ۱۸۰ درجه را عنوان نمود.</a:t>
            </a:r>
          </a:p>
          <a:p>
            <a:pPr>
              <a:lnSpc>
                <a:spcPct val="150000"/>
              </a:lnSpc>
            </a:pPr>
            <a:endParaRPr lang="fa-IR" b="1"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90" y="3645024"/>
            <a:ext cx="7475580" cy="282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101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223" y="1484785"/>
            <a:ext cx="7560840" cy="1477328"/>
          </a:xfrm>
          <a:prstGeom prst="rect">
            <a:avLst/>
          </a:prstGeom>
        </p:spPr>
        <p:txBody>
          <a:bodyPr wrap="square">
            <a:spAutoFit/>
          </a:bodyPr>
          <a:lstStyle/>
          <a:p>
            <a:pPr>
              <a:lnSpc>
                <a:spcPct val="150000"/>
              </a:lnSpc>
            </a:pPr>
            <a:r>
              <a:rPr lang="fa-IR" sz="1600" b="1" dirty="0" smtClean="0"/>
              <a:t>این کش به شما اجازه‌ی انجام انواع حرکات قدرتی برای شکم، پاها، بازوها، پهلوها، شانه و غیره را می‌دهد و وسیله‌ی مناسبی برای انجام حرکات سخت قدرتی در باشگاه است. این کش ها را بطور تخصصی می توان برای تقویت ناحیه شکم و فیله کمر استفاده نمود.</a:t>
            </a:r>
          </a:p>
          <a:p>
            <a:endParaRPr lang="fa-IR"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58" y="404664"/>
            <a:ext cx="741362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62112"/>
            <a:ext cx="6624736" cy="331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8328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heel(1)">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7632848" cy="3231654"/>
          </a:xfrm>
          <a:prstGeom prst="rect">
            <a:avLst/>
          </a:prstGeom>
        </p:spPr>
        <p:txBody>
          <a:bodyPr wrap="square">
            <a:spAutoFit/>
          </a:bodyPr>
          <a:lstStyle/>
          <a:p>
            <a:pPr lvl="0">
              <a:lnSpc>
                <a:spcPct val="150000"/>
              </a:lnSpc>
            </a:pPr>
            <a:r>
              <a:rPr lang="fa-IR" sz="2400" b="1" dirty="0">
                <a:solidFill>
                  <a:prstClr val="black"/>
                </a:solidFill>
              </a:rPr>
              <a:t>6.  کش‌های ۸ شکل (</a:t>
            </a:r>
            <a:r>
              <a:rPr lang="en-US" sz="2400" b="1" dirty="0">
                <a:solidFill>
                  <a:prstClr val="black"/>
                </a:solidFill>
              </a:rPr>
              <a:t>Figure-8 Resistance Bands</a:t>
            </a:r>
            <a:r>
              <a:rPr lang="fa-IR" sz="2400" b="1" dirty="0">
                <a:solidFill>
                  <a:prstClr val="black"/>
                </a:solidFill>
              </a:rPr>
              <a:t>)</a:t>
            </a:r>
            <a:endParaRPr lang="en-US" sz="1600" b="1" dirty="0">
              <a:solidFill>
                <a:prstClr val="black"/>
              </a:solidFill>
            </a:endParaRPr>
          </a:p>
          <a:p>
            <a:pPr lvl="0">
              <a:lnSpc>
                <a:spcPct val="150000"/>
              </a:lnSpc>
            </a:pPr>
            <a:endParaRPr lang="en-US" sz="1600" b="1" dirty="0">
              <a:solidFill>
                <a:prstClr val="black"/>
              </a:solidFill>
            </a:endParaRPr>
          </a:p>
          <a:p>
            <a:pPr lvl="0">
              <a:lnSpc>
                <a:spcPct val="150000"/>
              </a:lnSpc>
            </a:pPr>
            <a:r>
              <a:rPr lang="fa-IR" sz="1600" b="1" dirty="0">
                <a:solidFill>
                  <a:prstClr val="black"/>
                </a:solidFill>
              </a:rPr>
              <a:t>اینگونه از کش‌ها به نام کش ایروبیک معروف می باشند. همانند کش‌های حلقه‌ای، این کش‌ها نیز از طول کمتری نسبت به کش‌های لوله‌ای برخوردارند. اما برخلاف کش‌های حلقه‌ای دو دسته در دوطرف خود دارند. وجود این دسته‌ها به محافظت از کش هنگام برداشتن وزن زیاد و واردکردن قدرت زیاد می‌کند. این کش‌ها بیشتر برای تمرینات بالا تنه و تمرینات با دامنه حرکتی محدود و کوتاه مناسب هستند اما برای برخی حرکات پایین تنه نیز به کار ‌می‌روند. این مدل کش‌ها می‌توانند مقاومت زیادی روی حرکات شانه، عضلات سه سر بازو، عضلات پشت و سینه ایجاد کنند. </a:t>
            </a:r>
            <a:endParaRPr lang="fa-IR"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64311"/>
            <a:ext cx="7344816" cy="296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7376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5416"/>
            <a:ext cx="7467600" cy="1143000"/>
          </a:xfrm>
        </p:spPr>
        <p:txBody>
          <a:bodyPr/>
          <a:lstStyle/>
          <a:p>
            <a:pPr marL="457200" indent="-457200" algn="r">
              <a:buFont typeface="Arial" panose="020B0604020202020204" pitchFamily="34" charset="0"/>
              <a:buChar char="•"/>
            </a:pPr>
            <a:r>
              <a:rPr lang="fa-IR" b="1" dirty="0" smtClean="0"/>
              <a:t>انواع تمرینات ورزشی با کش</a:t>
            </a:r>
            <a:endParaRPr lang="fa-IR" b="1" dirty="0"/>
          </a:p>
        </p:txBody>
      </p:sp>
      <p:sp>
        <p:nvSpPr>
          <p:cNvPr id="3" name="Rectangle 2"/>
          <p:cNvSpPr/>
          <p:nvPr/>
        </p:nvSpPr>
        <p:spPr>
          <a:xfrm>
            <a:off x="251520" y="1124744"/>
            <a:ext cx="7200800" cy="12003286"/>
          </a:xfrm>
          <a:prstGeom prst="rect">
            <a:avLst/>
          </a:prstGeom>
        </p:spPr>
        <p:txBody>
          <a:bodyPr wrap="square">
            <a:spAutoFit/>
          </a:bodyPr>
          <a:lstStyle/>
          <a:p>
            <a:r>
              <a:rPr lang="fa-IR" b="1" dirty="0" smtClean="0"/>
              <a:t>پرس ایستاده با یک دست مایل از پایین به بالا</a:t>
            </a:r>
          </a:p>
          <a:p>
            <a:r>
              <a:rPr lang="fa-IR" dirty="0" smtClean="0"/>
              <a:t> </a:t>
            </a:r>
          </a:p>
          <a:p>
            <a:endParaRPr lang="fa-IR" dirty="0" smtClean="0"/>
          </a:p>
          <a:p>
            <a:r>
              <a:rPr lang="fa-IR" dirty="0" smtClean="0"/>
              <a:t> </a:t>
            </a:r>
          </a:p>
          <a:p>
            <a:endParaRPr lang="fa-IR" dirty="0"/>
          </a:p>
          <a:p>
            <a:endParaRPr lang="fa-IR" dirty="0" smtClean="0"/>
          </a:p>
          <a:p>
            <a:endParaRPr lang="fa-IR" dirty="0"/>
          </a:p>
          <a:p>
            <a:endParaRPr lang="fa-IR" dirty="0" smtClean="0"/>
          </a:p>
          <a:p>
            <a:endParaRPr lang="fa-IR" dirty="0" smtClean="0"/>
          </a:p>
          <a:p>
            <a:endParaRPr lang="fa-IR" dirty="0" smtClean="0"/>
          </a:p>
          <a:p>
            <a:r>
              <a:rPr lang="fa-IR" b="1" dirty="0" smtClean="0"/>
              <a:t>پرس ایستاده با یک دست مایل از بالا به پائین</a:t>
            </a:r>
          </a:p>
          <a:p>
            <a:r>
              <a:rPr lang="fa-IR" b="1" dirty="0" smtClean="0"/>
              <a:t> </a:t>
            </a:r>
          </a:p>
          <a:p>
            <a:endParaRPr lang="fa-IR" b="1" dirty="0" smtClean="0"/>
          </a:p>
          <a:p>
            <a:endParaRPr lang="fa-IR" b="1" dirty="0"/>
          </a:p>
          <a:p>
            <a:endParaRPr lang="fa-IR" b="1" dirty="0" smtClean="0"/>
          </a:p>
          <a:p>
            <a:endParaRPr lang="fa-IR" b="1" dirty="0"/>
          </a:p>
          <a:p>
            <a:endParaRPr lang="fa-IR" b="1" dirty="0" smtClean="0"/>
          </a:p>
          <a:p>
            <a:endParaRPr lang="fa-IR" b="1" dirty="0"/>
          </a:p>
          <a:p>
            <a:endParaRPr lang="fa-IR" b="1" dirty="0" smtClean="0"/>
          </a:p>
          <a:p>
            <a:endParaRPr lang="fa-IR" b="1" dirty="0" smtClean="0"/>
          </a:p>
          <a:p>
            <a:r>
              <a:rPr lang="fa-IR" b="1" dirty="0" smtClean="0"/>
              <a:t> </a:t>
            </a:r>
          </a:p>
          <a:p>
            <a:endParaRPr lang="fa-IR" b="1" dirty="0" smtClean="0"/>
          </a:p>
          <a:p>
            <a:pPr>
              <a:lnSpc>
                <a:spcPct val="150000"/>
              </a:lnSpc>
            </a:pPr>
            <a:r>
              <a:rPr lang="fa-IR" b="1" dirty="0" smtClean="0"/>
              <a:t> </a:t>
            </a:r>
          </a:p>
          <a:p>
            <a:pPr>
              <a:lnSpc>
                <a:spcPct val="150000"/>
              </a:lnSpc>
            </a:pPr>
            <a:endParaRPr lang="fa-IR" b="1" dirty="0" smtClean="0"/>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118" y="1484785"/>
            <a:ext cx="2071117" cy="2071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847" y="4293096"/>
            <a:ext cx="187220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lbow Connector 4"/>
          <p:cNvCxnSpPr/>
          <p:nvPr/>
        </p:nvCxnSpPr>
        <p:spPr>
          <a:xfrm rot="10800000" flipV="1">
            <a:off x="2267744" y="1484784"/>
            <a:ext cx="1584176" cy="1467606"/>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2411760" y="4149081"/>
            <a:ext cx="1440160" cy="136815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757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7"/>
            <a:ext cx="7416824" cy="6740307"/>
          </a:xfrm>
          <a:prstGeom prst="rect">
            <a:avLst/>
          </a:prstGeom>
        </p:spPr>
        <p:txBody>
          <a:bodyPr wrap="square">
            <a:spAutoFit/>
          </a:bodyPr>
          <a:lstStyle/>
          <a:p>
            <a:pPr lvl="0"/>
            <a:r>
              <a:rPr lang="fa-IR" b="1" dirty="0">
                <a:solidFill>
                  <a:prstClr val="black"/>
                </a:solidFill>
              </a:rPr>
              <a:t>پرواز افقی با یک دست از کنار</a:t>
            </a:r>
          </a:p>
          <a:p>
            <a:pPr lvl="0"/>
            <a:r>
              <a:rPr lang="fa-IR" b="1" dirty="0">
                <a:solidFill>
                  <a:prstClr val="black"/>
                </a:solidFill>
              </a:rPr>
              <a:t> </a:t>
            </a:r>
          </a:p>
          <a:p>
            <a:pPr lvl="0"/>
            <a:endParaRPr lang="fa-IR" b="1" dirty="0" smtClean="0">
              <a:solidFill>
                <a:prstClr val="black"/>
              </a:solidFill>
            </a:endParaRPr>
          </a:p>
          <a:p>
            <a:pPr lvl="0"/>
            <a:endParaRPr lang="fa-IR" b="1" dirty="0">
              <a:solidFill>
                <a:prstClr val="black"/>
              </a:solidFill>
            </a:endParaRPr>
          </a:p>
          <a:p>
            <a:pPr lvl="0"/>
            <a:endParaRPr lang="fa-IR" b="1" dirty="0" smtClean="0">
              <a:solidFill>
                <a:prstClr val="black"/>
              </a:solidFill>
            </a:endParaRPr>
          </a:p>
          <a:p>
            <a:pPr lvl="0"/>
            <a:endParaRPr lang="fa-IR" b="1" dirty="0">
              <a:solidFill>
                <a:prstClr val="black"/>
              </a:solidFill>
            </a:endParaRPr>
          </a:p>
          <a:p>
            <a:pPr lvl="0"/>
            <a:endParaRPr lang="fa-IR" b="1" dirty="0">
              <a:solidFill>
                <a:prstClr val="black"/>
              </a:solidFill>
            </a:endParaRPr>
          </a:p>
          <a:p>
            <a:pPr lvl="0"/>
            <a:r>
              <a:rPr lang="fa-IR" b="1" dirty="0">
                <a:solidFill>
                  <a:prstClr val="black"/>
                </a:solidFill>
              </a:rPr>
              <a:t> </a:t>
            </a:r>
          </a:p>
          <a:p>
            <a:pPr lvl="0"/>
            <a:r>
              <a:rPr lang="fa-IR" b="1" dirty="0">
                <a:solidFill>
                  <a:prstClr val="black"/>
                </a:solidFill>
              </a:rPr>
              <a:t>پرواز مایل با یک دست از پائین به بالا</a:t>
            </a:r>
          </a:p>
          <a:p>
            <a:pPr lvl="0"/>
            <a:endParaRPr lang="fa-IR" b="1" dirty="0">
              <a:solidFill>
                <a:prstClr val="black"/>
              </a:solidFill>
            </a:endParaRPr>
          </a:p>
          <a:p>
            <a:pPr lvl="0"/>
            <a:endParaRPr lang="fa-IR" b="1" dirty="0" smtClean="0">
              <a:solidFill>
                <a:prstClr val="black"/>
              </a:solidFill>
            </a:endParaRPr>
          </a:p>
          <a:p>
            <a:pPr lvl="0"/>
            <a:endParaRPr lang="fa-IR" b="1" dirty="0">
              <a:solidFill>
                <a:prstClr val="black"/>
              </a:solidFill>
            </a:endParaRPr>
          </a:p>
          <a:p>
            <a:pPr lvl="0"/>
            <a:endParaRPr lang="fa-IR" b="1" dirty="0" smtClean="0">
              <a:solidFill>
                <a:prstClr val="black"/>
              </a:solidFill>
            </a:endParaRPr>
          </a:p>
          <a:p>
            <a:pPr lvl="0"/>
            <a:endParaRPr lang="fa-IR" b="1" dirty="0">
              <a:solidFill>
                <a:prstClr val="black"/>
              </a:solidFill>
            </a:endParaRPr>
          </a:p>
          <a:p>
            <a:pPr lvl="0"/>
            <a:endParaRPr lang="fa-IR" b="1" dirty="0">
              <a:solidFill>
                <a:prstClr val="black"/>
              </a:solidFill>
            </a:endParaRPr>
          </a:p>
          <a:p>
            <a:pPr lvl="0"/>
            <a:r>
              <a:rPr lang="fa-IR" b="1" dirty="0">
                <a:solidFill>
                  <a:prstClr val="black"/>
                </a:solidFill>
              </a:rPr>
              <a:t> </a:t>
            </a:r>
          </a:p>
          <a:p>
            <a:pPr lvl="0"/>
            <a:r>
              <a:rPr lang="fa-IR" b="1" dirty="0">
                <a:solidFill>
                  <a:prstClr val="black"/>
                </a:solidFill>
              </a:rPr>
              <a:t>پرواز مایل با یک دست از بالا به پائین</a:t>
            </a:r>
          </a:p>
          <a:p>
            <a:pPr lvl="0"/>
            <a:endParaRPr lang="fa-IR" dirty="0">
              <a:solidFill>
                <a:prstClr val="black"/>
              </a:solidFill>
            </a:endParaRPr>
          </a:p>
          <a:p>
            <a:pPr lvl="0"/>
            <a:endParaRPr lang="fa-IR" dirty="0">
              <a:solidFill>
                <a:prstClr val="black"/>
              </a:solidFill>
            </a:endParaRPr>
          </a:p>
          <a:p>
            <a:pPr lvl="0"/>
            <a:r>
              <a:rPr lang="fa-IR" dirty="0">
                <a:solidFill>
                  <a:prstClr val="black"/>
                </a:solidFill>
              </a:rPr>
              <a:t> </a:t>
            </a:r>
            <a:endParaRPr lang="fa-IR" dirty="0" smtClean="0">
              <a:solidFill>
                <a:prstClr val="black"/>
              </a:solidFill>
            </a:endParaRPr>
          </a:p>
          <a:p>
            <a:pPr lvl="0"/>
            <a:endParaRPr lang="fa-IR" dirty="0">
              <a:solidFill>
                <a:prstClr val="black"/>
              </a:solidFill>
            </a:endParaRPr>
          </a:p>
          <a:p>
            <a:pPr lvl="0"/>
            <a:endParaRPr lang="fa-IR" dirty="0" smtClean="0">
              <a:solidFill>
                <a:prstClr val="black"/>
              </a:solidFill>
            </a:endParaRPr>
          </a:p>
          <a:p>
            <a:pPr lvl="0"/>
            <a:endParaRPr lang="fa-IR" dirty="0">
              <a:solidFill>
                <a:prstClr val="black"/>
              </a:solidFill>
            </a:endParaRPr>
          </a:p>
          <a:p>
            <a:pPr lvl="0"/>
            <a:endParaRPr lang="fa-IR"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7624" y="692697"/>
            <a:ext cx="1584176"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23" y="2636913"/>
            <a:ext cx="1860799" cy="1656184"/>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0247" y="4725144"/>
            <a:ext cx="1428751" cy="1748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lbow Connector 4"/>
          <p:cNvCxnSpPr/>
          <p:nvPr/>
        </p:nvCxnSpPr>
        <p:spPr>
          <a:xfrm rot="10800000" flipV="1">
            <a:off x="2599001" y="2708920"/>
            <a:ext cx="1900993" cy="108012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10242" idx="3"/>
          </p:cNvCxnSpPr>
          <p:nvPr/>
        </p:nvCxnSpPr>
        <p:spPr>
          <a:xfrm rot="10800000" flipV="1">
            <a:off x="2987824" y="548680"/>
            <a:ext cx="1584176" cy="93610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flipV="1">
            <a:off x="2815023" y="5013176"/>
            <a:ext cx="1684971" cy="1203379"/>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793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52" y="332657"/>
            <a:ext cx="3528392" cy="507831"/>
          </a:xfrm>
          <a:prstGeom prst="rect">
            <a:avLst/>
          </a:prstGeom>
        </p:spPr>
        <p:txBody>
          <a:bodyPr wrap="square">
            <a:spAutoFit/>
          </a:bodyPr>
          <a:lstStyle/>
          <a:p>
            <a:pPr lvl="0">
              <a:lnSpc>
                <a:spcPct val="150000"/>
              </a:lnSpc>
            </a:pPr>
            <a:r>
              <a:rPr lang="fa-IR" b="1" dirty="0">
                <a:solidFill>
                  <a:prstClr val="black"/>
                </a:solidFill>
              </a:rPr>
              <a:t>کشش جلو بازو با آرنج عمودی</a:t>
            </a:r>
            <a:endParaRPr lang="fa-IR" dirty="0"/>
          </a:p>
        </p:txBody>
      </p:sp>
      <p:cxnSp>
        <p:nvCxnSpPr>
          <p:cNvPr id="4" name="Elbow Connector 3"/>
          <p:cNvCxnSpPr/>
          <p:nvPr/>
        </p:nvCxnSpPr>
        <p:spPr>
          <a:xfrm rot="10800000" flipV="1">
            <a:off x="3059832" y="586571"/>
            <a:ext cx="1944216"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77" y="446373"/>
            <a:ext cx="1428751"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07704" y="1500972"/>
            <a:ext cx="5760640" cy="2250616"/>
          </a:xfrm>
          <a:prstGeom prst="rect">
            <a:avLst/>
          </a:prstGeom>
        </p:spPr>
        <p:txBody>
          <a:bodyPr wrap="square">
            <a:spAutoFit/>
          </a:bodyPr>
          <a:lstStyle/>
          <a:p>
            <a:pPr>
              <a:lnSpc>
                <a:spcPct val="150000"/>
              </a:lnSpc>
            </a:pPr>
            <a:r>
              <a:rPr lang="fa-IR" b="1" dirty="0" smtClean="0"/>
              <a:t>بایستید، یکی از پاها را جلوتر قرار دهید و کش را زیر پای‌تان نگه دارید، دستگیره کش بدنسازی را با دستان در جلو بدن نگه دارید، به نحوی که دست‌ها کاملا کشیده باشند و کف دست‌ها به سمت بالا باشند. سپس کش را به سمت بالا، یعنی شانه‌هایتان بکشید و به آرامی آن‌ها را به نقطه شروع برگردانید. حرکت را برای هر دو دست تکرار کنید.</a:t>
            </a:r>
            <a:endParaRPr lang="fa-IR" b="1" dirty="0" smtClean="0"/>
          </a:p>
        </p:txBody>
      </p:sp>
      <p:sp>
        <p:nvSpPr>
          <p:cNvPr id="8" name="Rectangle 7"/>
          <p:cNvSpPr/>
          <p:nvPr/>
        </p:nvSpPr>
        <p:spPr>
          <a:xfrm>
            <a:off x="323529" y="4016429"/>
            <a:ext cx="7367467" cy="2585323"/>
          </a:xfrm>
          <a:prstGeom prst="rect">
            <a:avLst/>
          </a:prstGeom>
        </p:spPr>
        <p:txBody>
          <a:bodyPr wrap="square">
            <a:spAutoFit/>
          </a:bodyPr>
          <a:lstStyle/>
          <a:p>
            <a:pPr>
              <a:lnSpc>
                <a:spcPct val="150000"/>
              </a:lnSpc>
            </a:pPr>
            <a:r>
              <a:rPr lang="fa-IR" b="1" dirty="0" smtClean="0"/>
              <a:t>کشش جلو بازو با آرنج افقی</a:t>
            </a:r>
          </a:p>
          <a:p>
            <a:pPr>
              <a:lnSpc>
                <a:spcPct val="150000"/>
              </a:lnSpc>
            </a:pPr>
            <a:endParaRPr lang="fa-IR" b="1" dirty="0" smtClean="0"/>
          </a:p>
          <a:p>
            <a:pPr>
              <a:lnSpc>
                <a:spcPct val="150000"/>
              </a:lnSpc>
            </a:pPr>
            <a:r>
              <a:rPr lang="fa-IR" b="1" dirty="0" smtClean="0"/>
              <a:t>کش بدنسازی را در یک ارتفاع متوسط، حدود ارتفاع زانو، در جلوی خود محکم کنید، سپس با دستانی کشیده دستگیره‌های کش را روبروی خود نگه دارید. در ادامه دست‌ها را به سمت خودتان بکشید و به آرامی به نقطه شروع برگردانید. دقت کنید در این حرکت نباید شانه‌هایتان حرکتی داشته باشد.</a:t>
            </a:r>
            <a:endParaRPr lang="fa-IR" b="1" dirty="0" smtClean="0"/>
          </a:p>
        </p:txBody>
      </p:sp>
      <p:cxnSp>
        <p:nvCxnSpPr>
          <p:cNvPr id="10" name="Elbow Connector 9"/>
          <p:cNvCxnSpPr/>
          <p:nvPr/>
        </p:nvCxnSpPr>
        <p:spPr>
          <a:xfrm rot="10800000" flipV="1">
            <a:off x="2443058" y="4293096"/>
            <a:ext cx="2961943" cy="32403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4" y="3056622"/>
            <a:ext cx="1428751"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55168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9" y="1"/>
            <a:ext cx="7286060" cy="6740307"/>
          </a:xfrm>
          <a:prstGeom prst="rect">
            <a:avLst/>
          </a:prstGeom>
        </p:spPr>
        <p:txBody>
          <a:bodyPr wrap="square">
            <a:spAutoFit/>
          </a:bodyPr>
          <a:lstStyle/>
          <a:p>
            <a:pPr>
              <a:lnSpc>
                <a:spcPct val="150000"/>
              </a:lnSpc>
            </a:pPr>
            <a:r>
              <a:rPr lang="fa-IR" b="1" dirty="0" smtClean="0"/>
              <a:t>کشش پشت بازو به بالا</a:t>
            </a:r>
          </a:p>
          <a:p>
            <a:pPr>
              <a:lnSpc>
                <a:spcPct val="150000"/>
              </a:lnSpc>
            </a:pPr>
            <a:endParaRPr lang="fa-IR" b="1" dirty="0" smtClean="0"/>
          </a:p>
          <a:p>
            <a:pPr>
              <a:lnSpc>
                <a:spcPct val="150000"/>
              </a:lnSpc>
            </a:pPr>
            <a:endParaRPr lang="fa-IR" b="1" dirty="0" smtClean="0"/>
          </a:p>
          <a:p>
            <a:pPr>
              <a:lnSpc>
                <a:spcPct val="150000"/>
              </a:lnSpc>
            </a:pPr>
            <a:endParaRPr lang="fa-IR" b="1" dirty="0" smtClean="0"/>
          </a:p>
          <a:p>
            <a:pPr>
              <a:lnSpc>
                <a:spcPct val="150000"/>
              </a:lnSpc>
            </a:pPr>
            <a:r>
              <a:rPr lang="fa-IR" b="1" dirty="0" smtClean="0"/>
              <a:t>کش را در پایین‌‎ترین ارتفاع محکم کنید، سپس دستگیره کش را از پشت سر نگه دارید، آرنج‌ها را تا زوایه ۹۰ درجه خم کنید، سپس کش را به طرف بالای سر بکشید و آرام به نقطه شروع برگردانید، زاویه آرنج نباید بیشتر از ۹۰ درجه خم شود و در حین حرکت نباید آرنج‌های‌تان حرکت اضافی داشته باشند.</a:t>
            </a:r>
          </a:p>
          <a:p>
            <a:pPr>
              <a:lnSpc>
                <a:spcPct val="150000"/>
              </a:lnSpc>
            </a:pPr>
            <a:endParaRPr lang="fa-IR" b="1" dirty="0" smtClean="0"/>
          </a:p>
          <a:p>
            <a:pPr>
              <a:lnSpc>
                <a:spcPct val="150000"/>
              </a:lnSpc>
            </a:pPr>
            <a:r>
              <a:rPr lang="fa-IR" b="1" dirty="0" smtClean="0"/>
              <a:t>کشش پیت بازو به پائین</a:t>
            </a:r>
          </a:p>
          <a:p>
            <a:pPr>
              <a:lnSpc>
                <a:spcPct val="150000"/>
              </a:lnSpc>
            </a:pPr>
            <a:r>
              <a:rPr lang="fa-IR" b="1" dirty="0" smtClean="0"/>
              <a:t> </a:t>
            </a:r>
          </a:p>
          <a:p>
            <a:pPr>
              <a:lnSpc>
                <a:spcPct val="150000"/>
              </a:lnSpc>
            </a:pPr>
            <a:endParaRPr lang="fa-IR" b="1" dirty="0" smtClean="0"/>
          </a:p>
          <a:p>
            <a:pPr>
              <a:lnSpc>
                <a:spcPct val="150000"/>
              </a:lnSpc>
            </a:pPr>
            <a:r>
              <a:rPr lang="fa-IR" b="1" dirty="0" smtClean="0"/>
              <a:t>کش بدنسازی را در بالاترین ارتفاع جلو خوتان محکم کنید. سپس با حفظ زاویه ۹۰ درجه آرنج در جلو شکم، کش را نگه دارید به نحوی که اگر با دو دست انجام می‌دهید کف هر دو دست روبروی هم باشد، در ادامه کش را رو به عقب بکشید و به نقطه شروع برگردید. دقت داشته باشید نباید شانه‌هایتان را حرکت دهید.</a:t>
            </a:r>
            <a:endParaRPr lang="fa-IR" b="1" dirty="0" smtClean="0"/>
          </a:p>
        </p:txBody>
      </p:sp>
      <p:cxnSp>
        <p:nvCxnSpPr>
          <p:cNvPr id="4" name="Elbow Connector 3"/>
          <p:cNvCxnSpPr/>
          <p:nvPr/>
        </p:nvCxnSpPr>
        <p:spPr>
          <a:xfrm rot="10800000" flipV="1">
            <a:off x="3707904" y="188640"/>
            <a:ext cx="1872208" cy="792088"/>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5416"/>
            <a:ext cx="1428751" cy="1584176"/>
          </a:xfrm>
          <a:prstGeom prst="rect">
            <a:avLst/>
          </a:prstGeom>
          <a:ln>
            <a:noFill/>
          </a:ln>
          <a:effectLst>
            <a:outerShdw blurRad="292100" dist="139700" dir="2700000" algn="tl" rotWithShape="0">
              <a:srgbClr val="333333">
                <a:alpha val="65000"/>
              </a:srgbClr>
            </a:outerShdw>
          </a:effectLst>
        </p:spPr>
      </p:pic>
      <p:cxnSp>
        <p:nvCxnSpPr>
          <p:cNvPr id="9" name="Elbow Connector 8"/>
          <p:cNvCxnSpPr/>
          <p:nvPr/>
        </p:nvCxnSpPr>
        <p:spPr>
          <a:xfrm rot="10800000" flipV="1">
            <a:off x="3347864" y="3645025"/>
            <a:ext cx="2232248" cy="72008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70154"/>
            <a:ext cx="1428751" cy="1210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18679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056784" cy="6324808"/>
          </a:xfrm>
          <a:prstGeom prst="rect">
            <a:avLst/>
          </a:prstGeom>
        </p:spPr>
        <p:txBody>
          <a:bodyPr wrap="square">
            <a:spAutoFit/>
          </a:bodyPr>
          <a:lstStyle/>
          <a:p>
            <a:pPr>
              <a:lnSpc>
                <a:spcPct val="150000"/>
              </a:lnSpc>
            </a:pPr>
            <a:r>
              <a:rPr lang="fa-IR" b="1" dirty="0" smtClean="0"/>
              <a:t>کشش مچ دست در حالت نشسته</a:t>
            </a:r>
          </a:p>
          <a:p>
            <a:pPr>
              <a:lnSpc>
                <a:spcPct val="150000"/>
              </a:lnSpc>
            </a:pPr>
            <a:endParaRPr lang="fa-IR" b="1" dirty="0" smtClean="0"/>
          </a:p>
          <a:p>
            <a:pPr>
              <a:lnSpc>
                <a:spcPct val="150000"/>
              </a:lnSpc>
            </a:pPr>
            <a:endParaRPr lang="fa-IR" b="1" dirty="0" smtClean="0"/>
          </a:p>
          <a:p>
            <a:pPr>
              <a:lnSpc>
                <a:spcPct val="150000"/>
              </a:lnSpc>
            </a:pPr>
            <a:endParaRPr lang="fa-IR" b="1" dirty="0" smtClean="0"/>
          </a:p>
          <a:p>
            <a:pPr>
              <a:lnSpc>
                <a:spcPct val="150000"/>
              </a:lnSpc>
            </a:pPr>
            <a:r>
              <a:rPr lang="fa-IR" b="1" dirty="0" smtClean="0"/>
              <a:t>روی یک صندلی یا نیمکت بشینید، کش را زیر پای خود محکم نگه دارید و همانند تصویر، دستان را روی پا بگذارید و دستگیره کش را بالای زانو خود در دست بگیرید، سپس مچ دست را رو به بالا حرکت دهید و به آرامی به نقطه اول برگردانید.</a:t>
            </a:r>
          </a:p>
          <a:p>
            <a:pPr>
              <a:lnSpc>
                <a:spcPct val="150000"/>
              </a:lnSpc>
            </a:pPr>
            <a:endParaRPr lang="fa-IR" b="1" dirty="0" smtClean="0"/>
          </a:p>
          <a:p>
            <a:pPr>
              <a:lnSpc>
                <a:spcPct val="150000"/>
              </a:lnSpc>
            </a:pPr>
            <a:r>
              <a:rPr lang="fa-IR" b="1" dirty="0" smtClean="0"/>
              <a:t> </a:t>
            </a:r>
          </a:p>
          <a:p>
            <a:pPr>
              <a:lnSpc>
                <a:spcPct val="150000"/>
              </a:lnSpc>
            </a:pPr>
            <a:r>
              <a:rPr lang="fa-IR" b="1" dirty="0" smtClean="0"/>
              <a:t>باز کردن مچ دست در حالت نشسته</a:t>
            </a:r>
          </a:p>
          <a:p>
            <a:pPr>
              <a:lnSpc>
                <a:spcPct val="150000"/>
              </a:lnSpc>
            </a:pPr>
            <a:endParaRPr lang="fa-IR" b="1" dirty="0" smtClean="0"/>
          </a:p>
          <a:p>
            <a:pPr>
              <a:lnSpc>
                <a:spcPct val="150000"/>
              </a:lnSpc>
            </a:pPr>
            <a:endParaRPr lang="fa-IR" b="1" dirty="0" smtClean="0"/>
          </a:p>
          <a:p>
            <a:pPr>
              <a:lnSpc>
                <a:spcPct val="150000"/>
              </a:lnSpc>
            </a:pPr>
            <a:r>
              <a:rPr lang="fa-IR" b="1" dirty="0" smtClean="0"/>
              <a:t>مانند حرکت قبل بنشنید، در این حرکت دست را طوری نگه دارید که کف دست رو به زمنین باشد، سپس کش را در دست بگیرید و آن را به سمت بالا حرکت دهید. در این تمرین از حرکات اضافی مچ یا آرنج خودداری کنید.</a:t>
            </a:r>
            <a:endParaRPr lang="fa-IR" b="1" dirty="0"/>
          </a:p>
        </p:txBody>
      </p:sp>
      <p:cxnSp>
        <p:nvCxnSpPr>
          <p:cNvPr id="4" name="Elbow Connector 3"/>
          <p:cNvCxnSpPr/>
          <p:nvPr/>
        </p:nvCxnSpPr>
        <p:spPr>
          <a:xfrm rot="10800000" flipV="1">
            <a:off x="3059832" y="620688"/>
            <a:ext cx="2016224" cy="86409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3059832" y="4293096"/>
            <a:ext cx="1728192" cy="57606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9" y="260647"/>
            <a:ext cx="1428751" cy="142875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9" y="3578721"/>
            <a:ext cx="1428751"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85705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7416824" cy="7478970"/>
          </a:xfrm>
          <a:prstGeom prst="rect">
            <a:avLst/>
          </a:prstGeom>
        </p:spPr>
        <p:txBody>
          <a:bodyPr wrap="square">
            <a:spAutoFit/>
          </a:bodyPr>
          <a:lstStyle/>
          <a:p>
            <a:pPr marL="285750" indent="-285750">
              <a:buFont typeface="Wingdings" panose="05000000000000000000" pitchFamily="2" charset="2"/>
              <a:buChar char="ü"/>
            </a:pPr>
            <a:r>
              <a:rPr lang="fa-IR" sz="2800" b="1" dirty="0" smtClean="0"/>
              <a:t>تمرینات عضلات شکم</a:t>
            </a:r>
          </a:p>
          <a:p>
            <a:endParaRPr lang="fa-IR" sz="2800" b="1" dirty="0" smtClean="0"/>
          </a:p>
          <a:p>
            <a:endParaRPr lang="fa-IR" sz="2800" b="1" dirty="0" smtClean="0"/>
          </a:p>
          <a:p>
            <a:endParaRPr lang="fa-IR" dirty="0" smtClean="0"/>
          </a:p>
          <a:p>
            <a:r>
              <a:rPr lang="fa-IR" b="1" dirty="0" smtClean="0"/>
              <a:t>دراز و نشست از بالا به پایین</a:t>
            </a:r>
          </a:p>
          <a:p>
            <a:r>
              <a:rPr lang="fa-IR" b="1" dirty="0" smtClean="0"/>
              <a:t> </a:t>
            </a:r>
          </a:p>
          <a:p>
            <a:endParaRPr lang="fa-IR" b="1" dirty="0" smtClean="0"/>
          </a:p>
          <a:p>
            <a:endParaRPr lang="fa-IR" b="1" dirty="0" smtClean="0"/>
          </a:p>
          <a:p>
            <a:endParaRPr lang="fa-IR" b="1" dirty="0" smtClean="0"/>
          </a:p>
          <a:p>
            <a:endParaRPr lang="fa-IR" b="1" dirty="0"/>
          </a:p>
          <a:p>
            <a:endParaRPr lang="fa-IR" b="1" dirty="0" smtClean="0"/>
          </a:p>
          <a:p>
            <a:endParaRPr lang="fa-IR" b="1" dirty="0" smtClean="0"/>
          </a:p>
          <a:p>
            <a:endParaRPr lang="fa-IR" b="1" dirty="0" smtClean="0"/>
          </a:p>
          <a:p>
            <a:endParaRPr lang="fa-IR" b="1" dirty="0" smtClean="0"/>
          </a:p>
          <a:p>
            <a:r>
              <a:rPr lang="fa-IR" b="1" dirty="0" smtClean="0"/>
              <a:t>دراز و نشست مایل از طرفین</a:t>
            </a:r>
          </a:p>
          <a:p>
            <a:endParaRPr lang="fa-IR" b="1" dirty="0" smtClean="0"/>
          </a:p>
          <a:p>
            <a:endParaRPr lang="fa-IR" b="1" dirty="0"/>
          </a:p>
          <a:p>
            <a:endParaRPr lang="fa-IR" b="1" dirty="0" smtClean="0"/>
          </a:p>
          <a:p>
            <a:endParaRPr lang="fa-IR" b="1" dirty="0" smtClean="0"/>
          </a:p>
          <a:p>
            <a:endParaRPr lang="fa-IR" b="1" dirty="0"/>
          </a:p>
          <a:p>
            <a:endParaRPr lang="fa-IR" b="1" dirty="0" smtClean="0"/>
          </a:p>
          <a:p>
            <a:endParaRPr lang="fa-IR" b="1" dirty="0"/>
          </a:p>
          <a:p>
            <a:endParaRPr lang="fa-IR" b="1" dirty="0" smtClean="0"/>
          </a:p>
          <a:p>
            <a:endParaRPr lang="fa-IR" b="1" dirty="0" smtClean="0"/>
          </a:p>
          <a:p>
            <a:endParaRPr lang="fa-IR" b="1" dirty="0" smtClean="0"/>
          </a:p>
        </p:txBody>
      </p:sp>
      <p:cxnSp>
        <p:nvCxnSpPr>
          <p:cNvPr id="4" name="Elbow Connector 3"/>
          <p:cNvCxnSpPr/>
          <p:nvPr/>
        </p:nvCxnSpPr>
        <p:spPr>
          <a:xfrm rot="10800000" flipV="1">
            <a:off x="3347864" y="1883364"/>
            <a:ext cx="1872208" cy="72008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2915817" y="4725144"/>
            <a:ext cx="2088233" cy="64807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4"/>
            <a:ext cx="2664296" cy="208823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4005064"/>
            <a:ext cx="2046523" cy="208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5555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7571184" cy="1800200"/>
          </a:xfrm>
        </p:spPr>
        <p:txBody>
          <a:bodyPr>
            <a:normAutofit fontScale="90000"/>
          </a:bodyPr>
          <a:lstStyle/>
          <a:p>
            <a:pPr marL="285750" indent="-285750" algn="r">
              <a:lnSpc>
                <a:spcPct val="150000"/>
              </a:lnSpc>
              <a:buFont typeface="Arial" panose="020B0604020202020204" pitchFamily="34" charset="0"/>
              <a:buChar char="•"/>
            </a:pPr>
            <a:r>
              <a:rPr lang="fa-IR" sz="1800" b="1" dirty="0" smtClean="0">
                <a:solidFill>
                  <a:schemeClr val="tx1"/>
                </a:solidFill>
                <a:effectLst>
                  <a:outerShdw blurRad="38100" dist="38100" dir="2700000" algn="tl">
                    <a:srgbClr val="000000">
                      <a:alpha val="43137"/>
                    </a:srgbClr>
                  </a:outerShdw>
                </a:effectLst>
              </a:rPr>
              <a:t>ورزش با کش </a:t>
            </a:r>
            <a:r>
              <a:rPr lang="en-US" sz="1800" b="1" dirty="0" smtClean="0">
                <a:solidFill>
                  <a:schemeClr val="tx1"/>
                </a:solidFill>
                <a:effectLst>
                  <a:outerShdw blurRad="38100" dist="38100" dir="2700000" algn="tl">
                    <a:srgbClr val="000000">
                      <a:alpha val="43137"/>
                    </a:srgbClr>
                  </a:outerShdw>
                </a:effectLst>
              </a:rPr>
              <a:t>TRX </a:t>
            </a:r>
            <a:r>
              <a:rPr lang="fa-IR" sz="1800" b="1" dirty="0" smtClean="0">
                <a:solidFill>
                  <a:schemeClr val="tx1"/>
                </a:solidFill>
                <a:effectLst>
                  <a:outerShdw blurRad="38100" dist="38100" dir="2700000" algn="tl">
                    <a:srgbClr val="000000">
                      <a:alpha val="43137"/>
                    </a:srgbClr>
                  </a:outerShdw>
                </a:effectLst>
              </a:rPr>
              <a:t> (</a:t>
            </a:r>
            <a:r>
              <a:rPr lang="en-US" sz="1800" b="1" dirty="0" smtClean="0">
                <a:solidFill>
                  <a:schemeClr val="tx1"/>
                </a:solidFill>
                <a:effectLst>
                  <a:outerShdw blurRad="38100" dist="38100" dir="2700000" algn="tl">
                    <a:srgbClr val="000000">
                      <a:alpha val="43137"/>
                    </a:srgbClr>
                  </a:outerShdw>
                </a:effectLst>
              </a:rPr>
              <a:t> TRX </a:t>
            </a:r>
            <a:r>
              <a:rPr lang="fa-IR" sz="1800" b="1" dirty="0" smtClean="0">
                <a:solidFill>
                  <a:schemeClr val="tx1"/>
                </a:solidFill>
                <a:effectLst>
                  <a:outerShdw blurRad="38100" dist="38100" dir="2700000" algn="tl">
                    <a:srgbClr val="000000">
                      <a:alpha val="43137"/>
                    </a:srgbClr>
                  </a:outerShdw>
                </a:effectLst>
              </a:rPr>
              <a:t>مخفف </a:t>
            </a:r>
            <a:r>
              <a:rPr lang="en-US" sz="1800" b="1" dirty="0" smtClean="0">
                <a:solidFill>
                  <a:schemeClr val="tx1"/>
                </a:solidFill>
                <a:effectLst>
                  <a:outerShdw blurRad="38100" dist="38100" dir="2700000" algn="tl">
                    <a:srgbClr val="000000">
                      <a:alpha val="43137"/>
                    </a:srgbClr>
                  </a:outerShdw>
                </a:effectLst>
              </a:rPr>
              <a:t>Total-body resistance exersice </a:t>
            </a:r>
            <a:r>
              <a:rPr lang="fa-IR" sz="1800" b="1" dirty="0" smtClean="0">
                <a:solidFill>
                  <a:schemeClr val="tx1"/>
                </a:solidFill>
                <a:effectLst>
                  <a:outerShdw blurRad="38100" dist="38100" dir="2700000" algn="tl">
                    <a:srgbClr val="000000">
                      <a:alpha val="43137"/>
                    </a:srgbClr>
                  </a:outerShdw>
                </a:effectLst>
              </a:rPr>
              <a:t>هست ، که به معنی تمرینات استقامتی تمام بدن هست ).</a:t>
            </a:r>
            <a:br>
              <a:rPr lang="fa-IR" sz="1800" b="1" dirty="0" smtClean="0">
                <a:solidFill>
                  <a:schemeClr val="tx1"/>
                </a:solidFill>
                <a:effectLst>
                  <a:outerShdw blurRad="38100" dist="38100" dir="2700000" algn="tl">
                    <a:srgbClr val="000000">
                      <a:alpha val="43137"/>
                    </a:srgbClr>
                  </a:outerShdw>
                </a:effectLst>
              </a:rPr>
            </a:br>
            <a:r>
              <a:rPr lang="fa-IR" sz="1800" b="1" dirty="0" smtClean="0">
                <a:solidFill>
                  <a:schemeClr val="tx1"/>
                </a:solidFill>
                <a:effectLst>
                  <a:outerShdw blurRad="38100" dist="38100" dir="2700000" algn="tl">
                    <a:srgbClr val="000000">
                      <a:alpha val="43137"/>
                    </a:srgbClr>
                  </a:outerShdw>
                </a:effectLst>
              </a:rPr>
              <a:t>ما در تمرینات با وزنه خود عضله را تقویت می کنیم ، در تمرینات هوازی مدت زمان استقامت خود عضله را تقویت میکنیم و در تمرینات با کش </a:t>
            </a:r>
            <a:r>
              <a:rPr lang="en-US" sz="1800" b="1" dirty="0" smtClean="0">
                <a:solidFill>
                  <a:schemeClr val="tx1"/>
                </a:solidFill>
                <a:effectLst>
                  <a:outerShdw blurRad="38100" dist="38100" dir="2700000" algn="tl">
                    <a:srgbClr val="000000">
                      <a:alpha val="43137"/>
                    </a:srgbClr>
                  </a:outerShdw>
                </a:effectLst>
              </a:rPr>
              <a:t>trx</a:t>
            </a:r>
            <a:r>
              <a:rPr lang="en-US" sz="1800" b="1" dirty="0">
                <a:solidFill>
                  <a:schemeClr val="tx1"/>
                </a:solidFill>
                <a:effectLst>
                  <a:outerShdw blurRad="38100" dist="38100" dir="2700000" algn="tl">
                    <a:srgbClr val="000000">
                      <a:alpha val="43137"/>
                    </a:srgbClr>
                  </a:outerShdw>
                </a:effectLst>
              </a:rPr>
              <a:t> </a:t>
            </a:r>
            <a:r>
              <a:rPr lang="fa-IR" sz="1800" b="1" dirty="0" smtClean="0">
                <a:solidFill>
                  <a:schemeClr val="tx1"/>
                </a:solidFill>
                <a:effectLst>
                  <a:outerShdw blurRad="38100" dist="38100" dir="2700000" algn="tl">
                    <a:srgbClr val="000000">
                      <a:alpha val="43137"/>
                    </a:srgbClr>
                  </a:outerShdw>
                </a:effectLst>
              </a:rPr>
              <a:t> عضله هایی که برای اتصال به بافت استخوانی و بافت عضله ای </a:t>
            </a:r>
            <a:r>
              <a:rPr lang="fa-IR" sz="1800" b="1" dirty="0" smtClean="0">
                <a:solidFill>
                  <a:schemeClr val="tx1"/>
                </a:solidFill>
              </a:rPr>
              <a:t>به کار برده می شود را تقویت میکنیم ، که این عضله ها در بیشتر افراد ضعیف هستند.</a:t>
            </a:r>
            <a:endParaRPr lang="fa-IR" sz="1800" b="1" i="1" dirty="0">
              <a:solidFill>
                <a:schemeClr val="tx1"/>
              </a:solidFill>
            </a:endParaRPr>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456083" y="2133600"/>
            <a:ext cx="31687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8313" y="2608262"/>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60848"/>
            <a:ext cx="388843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8913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7560840" cy="7017306"/>
          </a:xfrm>
          <a:prstGeom prst="rect">
            <a:avLst/>
          </a:prstGeom>
        </p:spPr>
        <p:txBody>
          <a:bodyPr wrap="square">
            <a:spAutoFit/>
          </a:bodyPr>
          <a:lstStyle/>
          <a:p>
            <a:r>
              <a:rPr lang="fa-IR" b="1" dirty="0" smtClean="0"/>
              <a:t>کشش مایل روی زانو از بالا به پایین</a:t>
            </a:r>
          </a:p>
          <a:p>
            <a:endParaRPr lang="fa-IR" b="1" dirty="0" smtClean="0"/>
          </a:p>
          <a:p>
            <a:endParaRPr lang="fa-IR" b="1" dirty="0" smtClean="0"/>
          </a:p>
          <a:p>
            <a:endParaRPr lang="fa-IR" b="1" dirty="0" smtClean="0"/>
          </a:p>
          <a:p>
            <a:endParaRPr lang="fa-IR" b="1" dirty="0" smtClean="0"/>
          </a:p>
          <a:p>
            <a:endParaRPr lang="fa-IR" b="1" dirty="0" smtClean="0"/>
          </a:p>
          <a:p>
            <a:endParaRPr lang="fa-IR" b="1" dirty="0" smtClean="0"/>
          </a:p>
          <a:p>
            <a:r>
              <a:rPr lang="fa-IR" b="1" dirty="0" smtClean="0"/>
              <a:t> </a:t>
            </a:r>
          </a:p>
          <a:p>
            <a:r>
              <a:rPr lang="fa-IR" b="1" dirty="0" smtClean="0"/>
              <a:t>کشش مایل با دست بسته در حالت ایستاده از طرفین</a:t>
            </a:r>
          </a:p>
          <a:p>
            <a:endParaRPr lang="fa-IR" b="1" dirty="0" smtClean="0"/>
          </a:p>
          <a:p>
            <a:endParaRPr lang="fa-IR" b="1" dirty="0"/>
          </a:p>
          <a:p>
            <a:endParaRPr lang="fa-IR" b="1" dirty="0" smtClean="0"/>
          </a:p>
          <a:p>
            <a:endParaRPr lang="fa-IR" b="1" dirty="0"/>
          </a:p>
          <a:p>
            <a:endParaRPr lang="fa-IR" b="1" dirty="0" smtClean="0"/>
          </a:p>
          <a:p>
            <a:endParaRPr lang="fa-IR" b="1" dirty="0"/>
          </a:p>
          <a:p>
            <a:endParaRPr lang="fa-IR" b="1" dirty="0" smtClean="0"/>
          </a:p>
          <a:p>
            <a:r>
              <a:rPr lang="fa-IR" b="1" dirty="0" smtClean="0"/>
              <a:t> </a:t>
            </a:r>
          </a:p>
          <a:p>
            <a:r>
              <a:rPr lang="fa-IR" b="1" dirty="0" smtClean="0"/>
              <a:t>کشش مایل با دست باز در حالت ایستاده</a:t>
            </a:r>
          </a:p>
          <a:p>
            <a:endParaRPr lang="fa-IR" b="1" dirty="0" smtClean="0"/>
          </a:p>
          <a:p>
            <a:endParaRPr lang="fa-IR" b="1" dirty="0" smtClean="0"/>
          </a:p>
          <a:p>
            <a:r>
              <a:rPr lang="fa-IR" b="1" dirty="0" smtClean="0"/>
              <a:t> </a:t>
            </a:r>
          </a:p>
          <a:p>
            <a:endParaRPr lang="fa-IR" b="1" dirty="0"/>
          </a:p>
          <a:p>
            <a:endParaRPr lang="fa-IR" b="1" dirty="0" smtClean="0"/>
          </a:p>
          <a:p>
            <a:endParaRPr lang="fa-IR" b="1" dirty="0" smtClean="0"/>
          </a:p>
          <a:p>
            <a:endParaRPr lang="fa-IR" b="1"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332656"/>
            <a:ext cx="195738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Elbow Connector 3"/>
          <p:cNvCxnSpPr/>
          <p:nvPr/>
        </p:nvCxnSpPr>
        <p:spPr>
          <a:xfrm rot="10800000" flipV="1">
            <a:off x="2411760" y="2564905"/>
            <a:ext cx="1296144" cy="93610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2915816" y="5085185"/>
            <a:ext cx="1728192" cy="792088"/>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8640"/>
            <a:ext cx="2232248" cy="187220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564905"/>
            <a:ext cx="1800200" cy="18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69" y="4869160"/>
            <a:ext cx="1758491"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604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27518"/>
            <a:ext cx="7416824" cy="7294305"/>
          </a:xfrm>
          <a:prstGeom prst="rect">
            <a:avLst/>
          </a:prstGeom>
        </p:spPr>
        <p:txBody>
          <a:bodyPr wrap="square">
            <a:spAutoFit/>
          </a:bodyPr>
          <a:lstStyle/>
          <a:p>
            <a:r>
              <a:rPr lang="fa-IR" b="1" dirty="0" smtClean="0"/>
              <a:t>کشش مایل با دست باز در حالت ایستاده از پایین به بالا</a:t>
            </a:r>
          </a:p>
          <a:p>
            <a:endParaRPr lang="fa-IR" b="1" dirty="0" smtClean="0"/>
          </a:p>
          <a:p>
            <a:endParaRPr lang="fa-IR" b="1" dirty="0" smtClean="0"/>
          </a:p>
          <a:p>
            <a:endParaRPr lang="fa-IR" b="1" dirty="0"/>
          </a:p>
          <a:p>
            <a:endParaRPr lang="fa-IR" b="1" dirty="0" smtClean="0"/>
          </a:p>
          <a:p>
            <a:endParaRPr lang="fa-IR" b="1" dirty="0"/>
          </a:p>
          <a:p>
            <a:endParaRPr lang="fa-IR" b="1" dirty="0" smtClean="0"/>
          </a:p>
          <a:p>
            <a:endParaRPr lang="fa-IR" b="1" dirty="0" smtClean="0"/>
          </a:p>
          <a:p>
            <a:endParaRPr lang="fa-IR" b="1" dirty="0"/>
          </a:p>
          <a:p>
            <a:endParaRPr lang="fa-IR" b="1" dirty="0" smtClean="0"/>
          </a:p>
          <a:p>
            <a:endParaRPr lang="fa-IR" b="1" dirty="0"/>
          </a:p>
          <a:p>
            <a:endParaRPr lang="fa-IR" b="1" dirty="0" smtClean="0"/>
          </a:p>
          <a:p>
            <a:r>
              <a:rPr lang="fa-IR" b="1" dirty="0" smtClean="0"/>
              <a:t> </a:t>
            </a:r>
          </a:p>
          <a:p>
            <a:r>
              <a:rPr lang="fa-IR" b="1" dirty="0" smtClean="0"/>
              <a:t>کشش کناری با دست بالا</a:t>
            </a:r>
          </a:p>
          <a:p>
            <a:r>
              <a:rPr lang="fa-IR" b="1" dirty="0" smtClean="0"/>
              <a:t> </a:t>
            </a:r>
          </a:p>
          <a:p>
            <a:endParaRPr lang="fa-IR" b="1" dirty="0" smtClean="0"/>
          </a:p>
          <a:p>
            <a:r>
              <a:rPr lang="fa-IR" b="1" dirty="0" smtClean="0"/>
              <a:t> </a:t>
            </a:r>
          </a:p>
          <a:p>
            <a:endParaRPr lang="fa-IR" b="1" dirty="0"/>
          </a:p>
          <a:p>
            <a:endParaRPr lang="fa-IR" b="1" dirty="0" smtClean="0"/>
          </a:p>
          <a:p>
            <a:endParaRPr lang="fa-IR" b="1" dirty="0"/>
          </a:p>
          <a:p>
            <a:endParaRPr lang="fa-IR" b="1" dirty="0" smtClean="0"/>
          </a:p>
          <a:p>
            <a:endParaRPr lang="fa-IR" b="1" dirty="0" smtClean="0"/>
          </a:p>
          <a:p>
            <a:endParaRPr lang="fa-IR" b="1" dirty="0"/>
          </a:p>
          <a:p>
            <a:endParaRPr lang="fa-IR" b="1" dirty="0" smtClean="0"/>
          </a:p>
          <a:p>
            <a:endParaRPr lang="fa-IR" b="1" dirty="0" smtClean="0"/>
          </a:p>
          <a:p>
            <a:endParaRPr lang="fa-IR" b="1" dirty="0" smtClean="0"/>
          </a:p>
        </p:txBody>
      </p:sp>
      <p:cxnSp>
        <p:nvCxnSpPr>
          <p:cNvPr id="4" name="Elbow Connector 3"/>
          <p:cNvCxnSpPr/>
          <p:nvPr/>
        </p:nvCxnSpPr>
        <p:spPr>
          <a:xfrm rot="10800000" flipV="1">
            <a:off x="3707905" y="4365105"/>
            <a:ext cx="2244948" cy="720080"/>
          </a:xfrm>
          <a:prstGeom prst="bentConnector3">
            <a:avLst>
              <a:gd name="adj1" fmla="val 47639"/>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flipV="1">
            <a:off x="3851920" y="1052737"/>
            <a:ext cx="3240360" cy="11521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27516"/>
            <a:ext cx="2736304" cy="268545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789040"/>
            <a:ext cx="2376264"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1511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7272808" cy="8279190"/>
          </a:xfrm>
          <a:prstGeom prst="rect">
            <a:avLst/>
          </a:prstGeom>
        </p:spPr>
        <p:txBody>
          <a:bodyPr wrap="square">
            <a:spAutoFit/>
          </a:bodyPr>
          <a:lstStyle/>
          <a:p>
            <a:pPr marL="457200" indent="-457200">
              <a:buFont typeface="Wingdings" panose="05000000000000000000" pitchFamily="2" charset="2"/>
              <a:buChar char="ü"/>
            </a:pPr>
            <a:r>
              <a:rPr lang="fa-IR" sz="2800" b="1" dirty="0" smtClean="0"/>
              <a:t>تمرینات عضلات پشت با باند کشی</a:t>
            </a:r>
          </a:p>
          <a:p>
            <a:endParaRPr lang="fa-IR" b="1" dirty="0" smtClean="0"/>
          </a:p>
          <a:p>
            <a:endParaRPr lang="fa-IR" b="1" dirty="0" smtClean="0"/>
          </a:p>
          <a:p>
            <a:endParaRPr lang="fa-IR" b="1" dirty="0" smtClean="0"/>
          </a:p>
          <a:p>
            <a:endParaRPr lang="fa-IR" b="1" dirty="0" smtClean="0"/>
          </a:p>
          <a:p>
            <a:endParaRPr lang="fa-IR" b="1" dirty="0" smtClean="0"/>
          </a:p>
          <a:p>
            <a:r>
              <a:rPr lang="fa-IR" b="1" dirty="0" smtClean="0"/>
              <a:t>کشش پارو از جلو</a:t>
            </a:r>
          </a:p>
          <a:p>
            <a:endParaRPr lang="fa-IR" b="1" dirty="0" smtClean="0"/>
          </a:p>
          <a:p>
            <a:endParaRPr lang="fa-IR" b="1" dirty="0" smtClean="0"/>
          </a:p>
          <a:p>
            <a:endParaRPr lang="fa-IR" b="1" dirty="0" smtClean="0"/>
          </a:p>
          <a:p>
            <a:endParaRPr lang="fa-IR" b="1" dirty="0" smtClean="0"/>
          </a:p>
          <a:p>
            <a:endParaRPr lang="fa-IR" b="1" dirty="0"/>
          </a:p>
          <a:p>
            <a:endParaRPr lang="fa-IR" b="1" dirty="0" smtClean="0"/>
          </a:p>
          <a:p>
            <a:endParaRPr lang="fa-IR" b="1" dirty="0"/>
          </a:p>
          <a:p>
            <a:endParaRPr lang="fa-IR" b="1" dirty="0" smtClean="0"/>
          </a:p>
          <a:p>
            <a:r>
              <a:rPr lang="fa-IR" b="1" dirty="0" smtClean="0"/>
              <a:t> </a:t>
            </a:r>
          </a:p>
          <a:p>
            <a:r>
              <a:rPr lang="fa-IR" b="1" dirty="0" smtClean="0"/>
              <a:t>کشش پارو از کنار با یک دست</a:t>
            </a:r>
          </a:p>
          <a:p>
            <a:r>
              <a:rPr lang="fa-IR" b="1" dirty="0" smtClean="0"/>
              <a:t> </a:t>
            </a:r>
          </a:p>
          <a:p>
            <a:endParaRPr lang="fa-IR" b="1" dirty="0" smtClean="0"/>
          </a:p>
          <a:p>
            <a:r>
              <a:rPr lang="fa-IR" b="1" dirty="0" smtClean="0"/>
              <a:t> </a:t>
            </a:r>
          </a:p>
          <a:p>
            <a:endParaRPr lang="fa-IR" b="1" dirty="0"/>
          </a:p>
          <a:p>
            <a:endParaRPr lang="fa-IR" b="1" dirty="0" smtClean="0"/>
          </a:p>
          <a:p>
            <a:endParaRPr lang="fa-IR" b="1" dirty="0"/>
          </a:p>
          <a:p>
            <a:endParaRPr lang="fa-IR" b="1" dirty="0" smtClean="0"/>
          </a:p>
          <a:p>
            <a:endParaRPr lang="fa-IR" b="1" dirty="0"/>
          </a:p>
          <a:p>
            <a:endParaRPr lang="fa-IR" b="1" dirty="0" smtClean="0"/>
          </a:p>
          <a:p>
            <a:endParaRPr lang="fa-IR" b="1" dirty="0" smtClean="0"/>
          </a:p>
          <a:p>
            <a:endParaRPr lang="fa-IR" b="1" dirty="0" smtClean="0"/>
          </a:p>
          <a:p>
            <a:r>
              <a:rPr lang="fa-IR" b="1" dirty="0" smtClean="0"/>
              <a:t>  </a:t>
            </a:r>
            <a:endParaRPr lang="fa-IR" b="1" dirty="0"/>
          </a:p>
        </p:txBody>
      </p:sp>
      <p:cxnSp>
        <p:nvCxnSpPr>
          <p:cNvPr id="4" name="Elbow Connector 3"/>
          <p:cNvCxnSpPr/>
          <p:nvPr/>
        </p:nvCxnSpPr>
        <p:spPr>
          <a:xfrm rot="10800000" flipV="1">
            <a:off x="3887925" y="2204864"/>
            <a:ext cx="1980220" cy="86409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3491880" y="4869160"/>
            <a:ext cx="1512168" cy="108012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96753"/>
            <a:ext cx="2448272" cy="208823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92300"/>
            <a:ext cx="2160240" cy="2046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3212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
            <a:ext cx="7488832" cy="7294305"/>
          </a:xfrm>
          <a:prstGeom prst="rect">
            <a:avLst/>
          </a:prstGeom>
        </p:spPr>
        <p:txBody>
          <a:bodyPr wrap="square">
            <a:spAutoFit/>
          </a:bodyPr>
          <a:lstStyle/>
          <a:p>
            <a:r>
              <a:rPr lang="fa-IR" b="1" dirty="0" smtClean="0"/>
              <a:t>کشش پارو نشسته روی زمین</a:t>
            </a:r>
          </a:p>
          <a:p>
            <a:r>
              <a:rPr lang="fa-IR" b="1" dirty="0" smtClean="0"/>
              <a:t> </a:t>
            </a:r>
          </a:p>
          <a:p>
            <a:endParaRPr lang="fa-IR" b="1" dirty="0" smtClean="0"/>
          </a:p>
          <a:p>
            <a:endParaRPr lang="fa-IR" b="1" dirty="0"/>
          </a:p>
          <a:p>
            <a:endParaRPr lang="fa-IR" b="1" dirty="0" smtClean="0"/>
          </a:p>
          <a:p>
            <a:endParaRPr lang="fa-IR" b="1" dirty="0"/>
          </a:p>
          <a:p>
            <a:endParaRPr lang="fa-IR" b="1" dirty="0" smtClean="0"/>
          </a:p>
          <a:p>
            <a:r>
              <a:rPr lang="fa-IR" b="1" dirty="0" smtClean="0"/>
              <a:t> </a:t>
            </a:r>
          </a:p>
          <a:p>
            <a:endParaRPr lang="fa-IR" b="1" dirty="0" smtClean="0"/>
          </a:p>
          <a:p>
            <a:r>
              <a:rPr lang="fa-IR" b="1" dirty="0" smtClean="0"/>
              <a:t>کشش پارو نشسته روی صندلی</a:t>
            </a:r>
          </a:p>
          <a:p>
            <a:r>
              <a:rPr lang="fa-IR" b="1" dirty="0" smtClean="0"/>
              <a:t> </a:t>
            </a:r>
          </a:p>
          <a:p>
            <a:endParaRPr lang="fa-IR" b="1" dirty="0" smtClean="0"/>
          </a:p>
          <a:p>
            <a:r>
              <a:rPr lang="fa-IR" b="1" dirty="0" smtClean="0"/>
              <a:t> </a:t>
            </a:r>
          </a:p>
          <a:p>
            <a:endParaRPr lang="fa-IR" b="1" dirty="0"/>
          </a:p>
          <a:p>
            <a:endParaRPr lang="fa-IR" b="1" dirty="0" smtClean="0"/>
          </a:p>
          <a:p>
            <a:endParaRPr lang="fa-IR" b="1" dirty="0"/>
          </a:p>
          <a:p>
            <a:endParaRPr lang="fa-IR" b="1" dirty="0" smtClean="0"/>
          </a:p>
          <a:p>
            <a:endParaRPr lang="fa-IR" b="1" dirty="0" smtClean="0"/>
          </a:p>
          <a:p>
            <a:r>
              <a:rPr lang="fa-IR" b="1" dirty="0" smtClean="0"/>
              <a:t> باز کردن دست به کنار ( پرواز افقی )</a:t>
            </a:r>
          </a:p>
          <a:p>
            <a:r>
              <a:rPr lang="fa-IR" b="1" dirty="0" smtClean="0"/>
              <a:t> </a:t>
            </a:r>
          </a:p>
          <a:p>
            <a:endParaRPr lang="fa-IR" b="1" dirty="0" smtClean="0"/>
          </a:p>
          <a:p>
            <a:endParaRPr lang="fa-IR" b="1" dirty="0" smtClean="0"/>
          </a:p>
          <a:p>
            <a:endParaRPr lang="fa-IR" b="1" dirty="0"/>
          </a:p>
          <a:p>
            <a:r>
              <a:rPr lang="fa-IR" b="1" dirty="0" smtClean="0"/>
              <a:t> </a:t>
            </a:r>
          </a:p>
          <a:p>
            <a:endParaRPr lang="fa-IR" b="1" dirty="0" smtClean="0"/>
          </a:p>
          <a:p>
            <a:r>
              <a:rPr lang="fa-IR" b="1" dirty="0" smtClean="0"/>
              <a:t> </a:t>
            </a:r>
          </a:p>
        </p:txBody>
      </p:sp>
      <p:cxnSp>
        <p:nvCxnSpPr>
          <p:cNvPr id="4" name="Elbow Connector 3"/>
          <p:cNvCxnSpPr/>
          <p:nvPr/>
        </p:nvCxnSpPr>
        <p:spPr>
          <a:xfrm rot="10800000" flipV="1">
            <a:off x="4283968" y="260649"/>
            <a:ext cx="1008112" cy="93610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4067944" y="2708921"/>
            <a:ext cx="1224136" cy="100811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0800000" flipV="1">
            <a:off x="3635896" y="5229200"/>
            <a:ext cx="1152128" cy="86409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200"/>
            <a:ext cx="2376264" cy="198464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6" y="2564905"/>
            <a:ext cx="2880319" cy="171678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8" y="4869160"/>
            <a:ext cx="2016223" cy="1644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18288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9"/>
            <a:ext cx="7272808" cy="7294305"/>
          </a:xfrm>
          <a:prstGeom prst="rect">
            <a:avLst/>
          </a:prstGeom>
        </p:spPr>
        <p:txBody>
          <a:bodyPr wrap="square">
            <a:spAutoFit/>
          </a:bodyPr>
          <a:lstStyle/>
          <a:p>
            <a:r>
              <a:rPr lang="fa-IR" b="1" dirty="0" smtClean="0"/>
              <a:t>پرواز در حالت خمیده</a:t>
            </a:r>
          </a:p>
          <a:p>
            <a:r>
              <a:rPr lang="fa-IR" b="1" dirty="0" smtClean="0"/>
              <a:t> </a:t>
            </a:r>
          </a:p>
          <a:p>
            <a:endParaRPr lang="fa-IR" b="1" dirty="0" smtClean="0"/>
          </a:p>
          <a:p>
            <a:endParaRPr lang="fa-IR" b="1" dirty="0"/>
          </a:p>
          <a:p>
            <a:endParaRPr lang="fa-IR" b="1" dirty="0" smtClean="0"/>
          </a:p>
          <a:p>
            <a:endParaRPr lang="fa-IR" b="1" dirty="0" smtClean="0"/>
          </a:p>
          <a:p>
            <a:endParaRPr lang="fa-IR" b="1" dirty="0"/>
          </a:p>
          <a:p>
            <a:endParaRPr lang="fa-IR" b="1" dirty="0" smtClean="0"/>
          </a:p>
          <a:p>
            <a:endParaRPr lang="fa-IR" b="1" dirty="0" smtClean="0"/>
          </a:p>
          <a:p>
            <a:endParaRPr lang="fa-IR" b="1" dirty="0"/>
          </a:p>
          <a:p>
            <a:endParaRPr lang="fa-IR" b="1" dirty="0" smtClean="0"/>
          </a:p>
          <a:p>
            <a:endParaRPr lang="fa-IR" b="1" dirty="0"/>
          </a:p>
          <a:p>
            <a:r>
              <a:rPr lang="fa-IR" b="1" dirty="0" smtClean="0"/>
              <a:t>پرواز معکوس روی زمین</a:t>
            </a:r>
          </a:p>
          <a:p>
            <a:endParaRPr lang="fa-IR" b="1" dirty="0" smtClean="0"/>
          </a:p>
          <a:p>
            <a:endParaRPr lang="fa-IR" b="1" dirty="0" smtClean="0"/>
          </a:p>
          <a:p>
            <a:r>
              <a:rPr lang="fa-IR" b="1" dirty="0" smtClean="0"/>
              <a:t> </a:t>
            </a:r>
          </a:p>
          <a:p>
            <a:endParaRPr lang="fa-IR" b="1" dirty="0"/>
          </a:p>
          <a:p>
            <a:endParaRPr lang="fa-IR" b="1" dirty="0" smtClean="0"/>
          </a:p>
          <a:p>
            <a:endParaRPr lang="fa-IR" b="1" dirty="0"/>
          </a:p>
          <a:p>
            <a:endParaRPr lang="fa-IR" b="1" dirty="0" smtClean="0"/>
          </a:p>
          <a:p>
            <a:endParaRPr lang="fa-IR" b="1" dirty="0"/>
          </a:p>
          <a:p>
            <a:endParaRPr lang="fa-IR" b="1" dirty="0" smtClean="0"/>
          </a:p>
          <a:p>
            <a:endParaRPr lang="fa-IR" b="1" dirty="0" smtClean="0"/>
          </a:p>
          <a:p>
            <a:r>
              <a:rPr lang="fa-IR" b="1" dirty="0" smtClean="0"/>
              <a:t> </a:t>
            </a:r>
          </a:p>
          <a:p>
            <a:endParaRPr lang="fa-IR" b="1" dirty="0" smtClean="0"/>
          </a:p>
          <a:p>
            <a:r>
              <a:rPr lang="fa-IR" b="1" dirty="0" smtClean="0"/>
              <a:t> </a:t>
            </a:r>
            <a:endParaRPr lang="fa-IR" b="1" dirty="0" smtClean="0"/>
          </a:p>
        </p:txBody>
      </p:sp>
      <p:cxnSp>
        <p:nvCxnSpPr>
          <p:cNvPr id="4" name="Elbow Connector 3"/>
          <p:cNvCxnSpPr/>
          <p:nvPr/>
        </p:nvCxnSpPr>
        <p:spPr>
          <a:xfrm rot="10800000" flipV="1">
            <a:off x="3635896" y="548681"/>
            <a:ext cx="2160240" cy="144016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3419872" y="3789040"/>
            <a:ext cx="2016224" cy="136815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59" y="481203"/>
            <a:ext cx="2808312" cy="244827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3789041"/>
            <a:ext cx="2376265" cy="2139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98394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7344816" cy="3970318"/>
          </a:xfrm>
          <a:prstGeom prst="rect">
            <a:avLst/>
          </a:prstGeom>
        </p:spPr>
        <p:txBody>
          <a:bodyPr wrap="square">
            <a:spAutoFit/>
          </a:bodyPr>
          <a:lstStyle/>
          <a:p>
            <a:r>
              <a:rPr lang="fa-IR" b="1" dirty="0" smtClean="0"/>
              <a:t>پائین آوردن دست ها از بالا</a:t>
            </a:r>
          </a:p>
          <a:p>
            <a:r>
              <a:rPr lang="fa-IR" b="1" dirty="0" smtClean="0"/>
              <a:t> </a:t>
            </a:r>
          </a:p>
          <a:p>
            <a:endParaRPr lang="fa-IR" b="1" dirty="0" smtClean="0"/>
          </a:p>
          <a:p>
            <a:r>
              <a:rPr lang="fa-IR" b="1" dirty="0" smtClean="0"/>
              <a:t> </a:t>
            </a:r>
          </a:p>
          <a:p>
            <a:endParaRPr lang="fa-IR" b="1" dirty="0"/>
          </a:p>
          <a:p>
            <a:endParaRPr lang="fa-IR" b="1" dirty="0" smtClean="0"/>
          </a:p>
          <a:p>
            <a:endParaRPr lang="fa-IR" b="1" dirty="0"/>
          </a:p>
          <a:p>
            <a:endParaRPr lang="fa-IR" b="1" dirty="0" smtClean="0"/>
          </a:p>
          <a:p>
            <a:endParaRPr lang="fa-IR" b="1" dirty="0"/>
          </a:p>
          <a:p>
            <a:endParaRPr lang="fa-IR" b="1" dirty="0"/>
          </a:p>
          <a:p>
            <a:endParaRPr lang="fa-IR" b="1" dirty="0" smtClean="0"/>
          </a:p>
          <a:p>
            <a:endParaRPr lang="fa-IR" b="1" dirty="0" smtClean="0"/>
          </a:p>
          <a:p>
            <a:endParaRPr lang="fa-IR" b="1" dirty="0" smtClean="0"/>
          </a:p>
          <a:p>
            <a:r>
              <a:rPr lang="fa-IR" b="1" dirty="0" smtClean="0"/>
              <a:t> کشش دست و پای مخالف</a:t>
            </a:r>
            <a:endParaRPr lang="fa-IR" b="1" dirty="0" smtClean="0"/>
          </a:p>
        </p:txBody>
      </p:sp>
      <p:cxnSp>
        <p:nvCxnSpPr>
          <p:cNvPr id="4" name="Elbow Connector 3"/>
          <p:cNvCxnSpPr/>
          <p:nvPr/>
        </p:nvCxnSpPr>
        <p:spPr>
          <a:xfrm rot="10800000" flipV="1">
            <a:off x="4067944" y="620688"/>
            <a:ext cx="1440160" cy="129614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3563888" y="4293096"/>
            <a:ext cx="2088232" cy="100811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7" y="656693"/>
            <a:ext cx="2520279" cy="252028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149080"/>
            <a:ext cx="2376264" cy="216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22057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7632848" cy="7448193"/>
          </a:xfrm>
          <a:prstGeom prst="rect">
            <a:avLst/>
          </a:prstGeom>
        </p:spPr>
        <p:txBody>
          <a:bodyPr wrap="square">
            <a:spAutoFit/>
          </a:bodyPr>
          <a:lstStyle/>
          <a:p>
            <a:pPr marL="457200" indent="-457200">
              <a:buFont typeface="Wingdings" panose="05000000000000000000" pitchFamily="2" charset="2"/>
              <a:buChar char="ü"/>
            </a:pPr>
            <a:r>
              <a:rPr lang="fa-IR" sz="2800" b="1" dirty="0" smtClean="0"/>
              <a:t>تمرینات عضلات پا با کش بدنسازی</a:t>
            </a:r>
          </a:p>
          <a:p>
            <a:endParaRPr lang="fa-IR" dirty="0" smtClean="0"/>
          </a:p>
          <a:p>
            <a:pPr>
              <a:lnSpc>
                <a:spcPct val="150000"/>
              </a:lnSpc>
            </a:pPr>
            <a:endParaRPr lang="fa-IR" b="1" dirty="0" smtClean="0"/>
          </a:p>
          <a:p>
            <a:pPr>
              <a:lnSpc>
                <a:spcPct val="150000"/>
              </a:lnSpc>
            </a:pPr>
            <a:r>
              <a:rPr lang="fa-IR" b="1" dirty="0" smtClean="0"/>
              <a:t>کشش پا</a:t>
            </a:r>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a:p>
          <a:p>
            <a:pPr>
              <a:lnSpc>
                <a:spcPct val="150000"/>
              </a:lnSpc>
            </a:pPr>
            <a:endParaRPr lang="fa-IR" b="1" dirty="0" smtClean="0"/>
          </a:p>
          <a:p>
            <a:pPr>
              <a:lnSpc>
                <a:spcPct val="150000"/>
              </a:lnSpc>
            </a:pPr>
            <a:endParaRPr lang="fa-IR" b="1" dirty="0" smtClean="0"/>
          </a:p>
          <a:p>
            <a:pPr>
              <a:lnSpc>
                <a:spcPct val="150000"/>
              </a:lnSpc>
            </a:pPr>
            <a:r>
              <a:rPr lang="fa-IR" b="1" dirty="0" smtClean="0"/>
              <a:t>اسکوات پا</a:t>
            </a:r>
          </a:p>
          <a:p>
            <a:pPr>
              <a:lnSpc>
                <a:spcPct val="150000"/>
              </a:lnSpc>
            </a:pPr>
            <a:endParaRPr lang="fa-IR" b="1" dirty="0" smtClean="0"/>
          </a:p>
          <a:p>
            <a:pPr>
              <a:lnSpc>
                <a:spcPct val="150000"/>
              </a:lnSpc>
            </a:pPr>
            <a:endParaRPr lang="fa-IR" b="1" dirty="0" smtClean="0"/>
          </a:p>
          <a:p>
            <a:pPr>
              <a:lnSpc>
                <a:spcPct val="150000"/>
              </a:lnSpc>
            </a:pPr>
            <a:r>
              <a:rPr lang="fa-IR" b="1" dirty="0" smtClean="0"/>
              <a:t> </a:t>
            </a:r>
          </a:p>
          <a:p>
            <a:pPr>
              <a:lnSpc>
                <a:spcPct val="150000"/>
              </a:lnSpc>
            </a:pPr>
            <a:endParaRPr lang="fa-IR" b="1" dirty="0"/>
          </a:p>
          <a:p>
            <a:pPr>
              <a:lnSpc>
                <a:spcPct val="150000"/>
              </a:lnSpc>
            </a:pPr>
            <a:endParaRPr lang="fa-IR" b="1" dirty="0" smtClean="0"/>
          </a:p>
          <a:p>
            <a:pPr>
              <a:lnSpc>
                <a:spcPct val="150000"/>
              </a:lnSpc>
            </a:pPr>
            <a:endParaRPr lang="fa-IR" b="1" dirty="0" smtClean="0"/>
          </a:p>
          <a:p>
            <a:pPr>
              <a:lnSpc>
                <a:spcPct val="150000"/>
              </a:lnSpc>
            </a:pPr>
            <a:r>
              <a:rPr lang="fa-IR" b="1" dirty="0" smtClean="0"/>
              <a:t> </a:t>
            </a:r>
            <a:endParaRPr lang="fa-IR" b="1" dirty="0"/>
          </a:p>
        </p:txBody>
      </p:sp>
      <p:cxnSp>
        <p:nvCxnSpPr>
          <p:cNvPr id="4" name="Elbow Connector 3"/>
          <p:cNvCxnSpPr/>
          <p:nvPr/>
        </p:nvCxnSpPr>
        <p:spPr>
          <a:xfrm rot="10800000" flipV="1">
            <a:off x="3923928" y="1556793"/>
            <a:ext cx="3168352" cy="100811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4283968" y="4437113"/>
            <a:ext cx="2376264" cy="100811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08720"/>
            <a:ext cx="2016224" cy="21602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717033"/>
            <a:ext cx="1872208" cy="24482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84370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7344816" cy="7986802"/>
          </a:xfrm>
          <a:prstGeom prst="rect">
            <a:avLst/>
          </a:prstGeom>
        </p:spPr>
        <p:txBody>
          <a:bodyPr wrap="square">
            <a:spAutoFit/>
          </a:bodyPr>
          <a:lstStyle/>
          <a:p>
            <a:pPr>
              <a:lnSpc>
                <a:spcPct val="150000"/>
              </a:lnSpc>
            </a:pPr>
            <a:endParaRPr lang="fa-IR" b="1" dirty="0" smtClean="0"/>
          </a:p>
          <a:p>
            <a:pPr>
              <a:lnSpc>
                <a:spcPct val="150000"/>
              </a:lnSpc>
            </a:pPr>
            <a:r>
              <a:rPr lang="fa-IR" b="1" dirty="0" smtClean="0"/>
              <a:t>لانپ به عقب</a:t>
            </a:r>
          </a:p>
          <a:p>
            <a:pPr>
              <a:lnSpc>
                <a:spcPct val="150000"/>
              </a:lnSpc>
            </a:pPr>
            <a:r>
              <a:rPr lang="fa-IR" b="1" dirty="0" smtClean="0"/>
              <a:t> </a:t>
            </a:r>
          </a:p>
          <a:p>
            <a:pPr>
              <a:lnSpc>
                <a:spcPct val="150000"/>
              </a:lnSpc>
            </a:pPr>
            <a:endParaRPr lang="fa-IR" b="1" dirty="0" smtClean="0"/>
          </a:p>
          <a:p>
            <a:pPr>
              <a:lnSpc>
                <a:spcPct val="150000"/>
              </a:lnSpc>
            </a:pPr>
            <a:endParaRPr lang="fa-IR" b="1" dirty="0"/>
          </a:p>
          <a:p>
            <a:pPr>
              <a:lnSpc>
                <a:spcPct val="150000"/>
              </a:lnSpc>
            </a:pPr>
            <a:endParaRPr lang="fa-IR" b="1" dirty="0" smtClean="0"/>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ابداکشن هیپ</a:t>
            </a:r>
          </a:p>
          <a:p>
            <a:pPr>
              <a:lnSpc>
                <a:spcPct val="150000"/>
              </a:lnSpc>
            </a:pPr>
            <a:r>
              <a:rPr lang="fa-IR" b="1" dirty="0" smtClean="0"/>
              <a:t> </a:t>
            </a:r>
          </a:p>
          <a:p>
            <a:pPr>
              <a:lnSpc>
                <a:spcPct val="150000"/>
              </a:lnSpc>
            </a:pPr>
            <a:endParaRPr lang="fa-IR" b="1" dirty="0" smtClean="0"/>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p:txBody>
      </p:sp>
      <p:cxnSp>
        <p:nvCxnSpPr>
          <p:cNvPr id="4" name="Elbow Connector 3"/>
          <p:cNvCxnSpPr/>
          <p:nvPr/>
        </p:nvCxnSpPr>
        <p:spPr>
          <a:xfrm rot="10800000" flipV="1">
            <a:off x="4211959" y="836713"/>
            <a:ext cx="2088232" cy="93610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4067943" y="4149081"/>
            <a:ext cx="2232248" cy="122413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590388"/>
            <a:ext cx="2088232" cy="211853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645024"/>
            <a:ext cx="2232248" cy="2292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31444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344816" cy="3416320"/>
          </a:xfrm>
          <a:prstGeom prst="rect">
            <a:avLst/>
          </a:prstGeom>
        </p:spPr>
        <p:txBody>
          <a:bodyPr wrap="square">
            <a:spAutoFit/>
          </a:bodyPr>
          <a:lstStyle/>
          <a:p>
            <a:pPr>
              <a:lnSpc>
                <a:spcPct val="150000"/>
              </a:lnSpc>
            </a:pPr>
            <a:r>
              <a:rPr lang="fa-IR" b="1" dirty="0" smtClean="0"/>
              <a:t>باز کردن و کشش جانبی مچ پا</a:t>
            </a:r>
          </a:p>
          <a:p>
            <a:pPr>
              <a:lnSpc>
                <a:spcPct val="150000"/>
              </a:lnSpc>
            </a:pPr>
            <a:r>
              <a:rPr lang="fa-IR" b="1" dirty="0" smtClean="0"/>
              <a:t> </a:t>
            </a:r>
          </a:p>
          <a:p>
            <a:pPr>
              <a:lnSpc>
                <a:spcPct val="150000"/>
              </a:lnSpc>
            </a:pPr>
            <a:endParaRPr lang="fa-IR" b="1" dirty="0" smtClean="0"/>
          </a:p>
          <a:p>
            <a:pPr>
              <a:lnSpc>
                <a:spcPct val="150000"/>
              </a:lnSpc>
            </a:pPr>
            <a:r>
              <a:rPr lang="fa-IR" b="1" dirty="0" smtClean="0"/>
              <a:t> </a:t>
            </a:r>
          </a:p>
          <a:p>
            <a:pPr>
              <a:lnSpc>
                <a:spcPct val="150000"/>
              </a:lnSpc>
            </a:pPr>
            <a:endParaRPr lang="fa-IR" b="1" dirty="0"/>
          </a:p>
          <a:p>
            <a:pPr>
              <a:lnSpc>
                <a:spcPct val="150000"/>
              </a:lnSpc>
            </a:pPr>
            <a:endParaRPr lang="fa-IR" b="1" dirty="0" smtClean="0"/>
          </a:p>
          <a:p>
            <a:pPr>
              <a:lnSpc>
                <a:spcPct val="150000"/>
              </a:lnSpc>
            </a:pPr>
            <a:endParaRPr lang="fa-IR" b="1" dirty="0" smtClean="0"/>
          </a:p>
          <a:p>
            <a:pPr>
              <a:lnSpc>
                <a:spcPct val="150000"/>
              </a:lnSpc>
            </a:pPr>
            <a:r>
              <a:rPr lang="fa-IR" b="1" dirty="0" smtClean="0"/>
              <a:t> بالا آوردن و کشش عمودی مچ پا</a:t>
            </a:r>
            <a:endParaRPr lang="fa-IR" b="1" dirty="0" smtClean="0"/>
          </a:p>
        </p:txBody>
      </p:sp>
      <p:cxnSp>
        <p:nvCxnSpPr>
          <p:cNvPr id="4" name="Elbow Connector 3"/>
          <p:cNvCxnSpPr/>
          <p:nvPr/>
        </p:nvCxnSpPr>
        <p:spPr>
          <a:xfrm rot="10800000" flipV="1">
            <a:off x="3995936" y="836712"/>
            <a:ext cx="1440160" cy="122413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3563888" y="3861048"/>
            <a:ext cx="1584176" cy="122413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10" y="548680"/>
            <a:ext cx="2520279" cy="237626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3861048"/>
            <a:ext cx="2724895"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7258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619" y="692696"/>
            <a:ext cx="7488832" cy="4662815"/>
          </a:xfrm>
          <a:prstGeom prst="rect">
            <a:avLst/>
          </a:prstGeom>
        </p:spPr>
        <p:txBody>
          <a:bodyPr wrap="square">
            <a:spAutoFit/>
          </a:bodyPr>
          <a:lstStyle/>
          <a:p>
            <a:pPr>
              <a:lnSpc>
                <a:spcPct val="150000"/>
              </a:lnSpc>
            </a:pPr>
            <a:r>
              <a:rPr lang="fa-IR" b="1" dirty="0" smtClean="0"/>
              <a:t>تمرینات با کش ورزشی (</a:t>
            </a:r>
            <a:r>
              <a:rPr lang="en-US" b="1" dirty="0" smtClean="0"/>
              <a:t>(Resistance Band Exercise</a:t>
            </a:r>
            <a:r>
              <a:rPr lang="fa-IR" b="1" dirty="0" smtClean="0"/>
              <a:t>از جمله بهترین تمرینات آمادگی جسمانی است که برای تمامی سطوح تناسب اندام قابل اجرا می باشد.</a:t>
            </a:r>
          </a:p>
          <a:p>
            <a:pPr>
              <a:lnSpc>
                <a:spcPct val="150000"/>
              </a:lnSpc>
            </a:pPr>
            <a:endParaRPr lang="fa-IR" b="1" dirty="0" smtClean="0"/>
          </a:p>
          <a:p>
            <a:pPr>
              <a:lnSpc>
                <a:spcPct val="150000"/>
              </a:lnSpc>
            </a:pPr>
            <a:r>
              <a:rPr lang="fa-IR" b="1" dirty="0" smtClean="0"/>
              <a:t>در اینگونه از تمرینات، میزان سختی و قابلیت ارتجاعی کش تایین کننده میزان سختی و سادگی تمرینات می باشد. در واقع با تهیه کش های متفاوت به راحتی می توان سطح تمرینات را تغییر داد.</a:t>
            </a:r>
          </a:p>
          <a:p>
            <a:pPr>
              <a:lnSpc>
                <a:spcPct val="150000"/>
              </a:lnSpc>
            </a:pPr>
            <a:endParaRPr lang="fa-IR" b="1" dirty="0" smtClean="0"/>
          </a:p>
          <a:p>
            <a:pPr>
              <a:lnSpc>
                <a:spcPct val="150000"/>
              </a:lnSpc>
            </a:pPr>
            <a:r>
              <a:rPr lang="fa-IR" b="1" dirty="0" smtClean="0"/>
              <a:t>کش های قدرتی بر خلاف سایر وسایل بدنسازی مانند دمبل و هالتر بسیار کم حجم بوده و به راحتی قابل حمل و نقل می باشند.</a:t>
            </a:r>
          </a:p>
          <a:p>
            <a:pPr>
              <a:lnSpc>
                <a:spcPct val="150000"/>
              </a:lnSpc>
            </a:pPr>
            <a:endParaRPr lang="fa-IR" b="1" dirty="0" smtClean="0"/>
          </a:p>
          <a:p>
            <a:pPr>
              <a:lnSpc>
                <a:spcPct val="150000"/>
              </a:lnSpc>
            </a:pPr>
            <a:r>
              <a:rPr lang="fa-IR" b="1" dirty="0" smtClean="0"/>
              <a:t>همین مزیت نیز باعث می گردد تا از آنها بتوان در هر شرایطی مانند سفر های کوتاه مدت استفاده نمود.</a:t>
            </a:r>
            <a:endParaRPr lang="fa-IR" b="1" dirty="0"/>
          </a:p>
        </p:txBody>
      </p:sp>
    </p:spTree>
    <p:extLst>
      <p:ext uri="{BB962C8B-B14F-4D97-AF65-F5344CB8AC3E}">
        <p14:creationId xmlns:p14="http://schemas.microsoft.com/office/powerpoint/2010/main" val="39908474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57192"/>
            <a:ext cx="7571184" cy="1228998"/>
          </a:xfrm>
        </p:spPr>
        <p:txBody>
          <a:bodyPr>
            <a:normAutofit fontScale="90000"/>
          </a:bodyPr>
          <a:lstStyle/>
          <a:p>
            <a:pPr marL="457200" indent="-457200" algn="r">
              <a:lnSpc>
                <a:spcPct val="150000"/>
              </a:lnSpc>
              <a:buFont typeface="Arial" panose="020B0604020202020204" pitchFamily="34" charset="0"/>
              <a:buChar char="•"/>
            </a:pPr>
            <a:r>
              <a:rPr lang="fa-IR" sz="2800" b="1" dirty="0" smtClean="0"/>
              <a:t>کش ورزشی چیست؟</a:t>
            </a:r>
            <a:r>
              <a:rPr lang="fa-IR" sz="1800" b="1" dirty="0" smtClean="0"/>
              <a:t/>
            </a:r>
            <a:br>
              <a:rPr lang="fa-IR" sz="1800" b="1" dirty="0" smtClean="0"/>
            </a:br>
            <a:r>
              <a:rPr lang="fa-IR" sz="1800" b="1" dirty="0" smtClean="0">
                <a:solidFill>
                  <a:schemeClr val="tx1"/>
                </a:solidFill>
              </a:rPr>
              <a:t>کش </a:t>
            </a:r>
            <a:r>
              <a:rPr lang="fa-IR" sz="1800" b="1" dirty="0">
                <a:solidFill>
                  <a:schemeClr val="tx1"/>
                </a:solidFill>
              </a:rPr>
              <a:t>ورزشی یا کش سی ایکس یا کش مقاومتی </a:t>
            </a:r>
            <a:r>
              <a:rPr lang="en-US" sz="1800" b="1" dirty="0" smtClean="0">
                <a:solidFill>
                  <a:schemeClr val="tx1"/>
                </a:solidFill>
              </a:rPr>
              <a:t>resistance </a:t>
            </a:r>
            <a:r>
              <a:rPr lang="en-US" sz="1800" b="1" dirty="0">
                <a:solidFill>
                  <a:schemeClr val="tx1"/>
                </a:solidFill>
              </a:rPr>
              <a:t>band) </a:t>
            </a:r>
            <a:r>
              <a:rPr lang="fa-IR" sz="1800" b="1" dirty="0" smtClean="0">
                <a:solidFill>
                  <a:schemeClr val="tx1"/>
                </a:solidFill>
              </a:rPr>
              <a:t> )وسیله‌ی </a:t>
            </a:r>
            <a:r>
              <a:rPr lang="fa-IR" sz="1800" b="1" dirty="0">
                <a:solidFill>
                  <a:schemeClr val="tx1"/>
                </a:solidFill>
              </a:rPr>
              <a:t>بسیار خوبی برای انجام تمرینات قدرتی و برنامه‌های اصلاحی است.</a:t>
            </a:r>
            <a:br>
              <a:rPr lang="fa-IR" sz="1800" b="1" dirty="0">
                <a:solidFill>
                  <a:schemeClr val="tx1"/>
                </a:solidFill>
              </a:rPr>
            </a:br>
            <a:r>
              <a:rPr lang="fa-IR" sz="1800" b="1" dirty="0">
                <a:solidFill>
                  <a:schemeClr val="tx1"/>
                </a:solidFill>
              </a:rPr>
              <a:t>عمومی‌ترین نمونه‌ها، کش‌های ورزشی همراه با دسته‌ی نگهدارنده، بدون دسته و کش ورزشی درمانی است</a:t>
            </a:r>
            <a:r>
              <a:rPr lang="fa-IR" sz="1800" b="1" dirty="0" smtClean="0">
                <a:solidFill>
                  <a:schemeClr val="tx1"/>
                </a:solidFill>
              </a:rPr>
              <a:t>.</a:t>
            </a:r>
            <a:r>
              <a:rPr lang="fa-IR" sz="1800" b="1" dirty="0">
                <a:solidFill>
                  <a:schemeClr val="tx1"/>
                </a:solidFill>
              </a:rPr>
              <a:t/>
            </a:r>
            <a:br>
              <a:rPr lang="fa-IR" sz="1800" b="1" dirty="0">
                <a:solidFill>
                  <a:schemeClr val="tx1"/>
                </a:solidFill>
              </a:rPr>
            </a:br>
            <a:r>
              <a:rPr lang="fa-IR" sz="1800" b="1" dirty="0">
                <a:solidFill>
                  <a:schemeClr val="tx1"/>
                </a:solidFill>
              </a:rPr>
              <a:t>کش‌های مقاومتی یا کش‌های بدنسازی، همانگونه که از نامشان برمی‌آید، کش‌هایی هستند که معمولا برای تمرین‌های قدرتی، عضله‌سازی و همچنین تمرین‌های ورزش‌درمانی نیز به‌کار می‌روند. این کش‌ها انواع مختلفی دارند که در بخش بعد توضیح داده شده است</a:t>
            </a:r>
            <a:r>
              <a:rPr lang="fa-IR" sz="1800" b="1" dirty="0" smtClean="0">
                <a:solidFill>
                  <a:schemeClr val="tx1"/>
                </a:solidFill>
              </a:rPr>
              <a:t>.</a:t>
            </a:r>
            <a:br>
              <a:rPr lang="fa-IR" sz="1800" b="1" dirty="0" smtClean="0">
                <a:solidFill>
                  <a:schemeClr val="tx1"/>
                </a:solidFill>
              </a:rPr>
            </a:br>
            <a:r>
              <a:rPr lang="fa-IR" sz="1800" b="1" dirty="0">
                <a:solidFill>
                  <a:schemeClr val="tx1"/>
                </a:solidFill>
              </a:rPr>
              <a:t/>
            </a:r>
            <a:br>
              <a:rPr lang="fa-IR" sz="1800" b="1" dirty="0">
                <a:solidFill>
                  <a:schemeClr val="tx1"/>
                </a:solidFill>
              </a:rPr>
            </a:br>
            <a:r>
              <a:rPr lang="fa-IR" sz="1800" b="1" dirty="0">
                <a:solidFill>
                  <a:schemeClr val="tx1"/>
                </a:solidFill>
              </a:rPr>
              <a:t>مزایای استفاده از کش‌های ورزشی:</a:t>
            </a:r>
            <a:br>
              <a:rPr lang="fa-IR" sz="1800" b="1" dirty="0">
                <a:solidFill>
                  <a:schemeClr val="tx1"/>
                </a:solidFill>
              </a:rPr>
            </a:br>
            <a:r>
              <a:rPr lang="fa-IR" sz="1800" b="1" dirty="0">
                <a:solidFill>
                  <a:schemeClr val="tx1"/>
                </a:solidFill>
              </a:rPr>
              <a:t>۱- این کش‌ها می‌توانند برای تمرینات ایروبیک و پیلاتس به صورت مشابه استفاده شوند با این تفاوت که مقاومت بیشتری به انقباضات و انبساطات تمرین وارد می‌کنند.</a:t>
            </a:r>
            <a:br>
              <a:rPr lang="fa-IR" sz="1800" b="1" dirty="0">
                <a:solidFill>
                  <a:schemeClr val="tx1"/>
                </a:solidFill>
              </a:rPr>
            </a:br>
            <a:r>
              <a:rPr lang="fa-IR" sz="1800" b="1" dirty="0">
                <a:solidFill>
                  <a:schemeClr val="tx1"/>
                </a:solidFill>
              </a:rPr>
              <a:t>۲- کش‌های مقاومتی کم‌جا هستند و می‌توانند به راحتی حمل شوند.</a:t>
            </a:r>
            <a:br>
              <a:rPr lang="fa-IR" sz="1800" b="1" dirty="0">
                <a:solidFill>
                  <a:schemeClr val="tx1"/>
                </a:solidFill>
              </a:rPr>
            </a:br>
            <a:r>
              <a:rPr lang="fa-IR" sz="1800" b="1" dirty="0">
                <a:solidFill>
                  <a:schemeClr val="tx1"/>
                </a:solidFill>
              </a:rPr>
              <a:t>۳- این کش‌ها برای تمرینات ترکیبی بسیار عالی عمل می‌کنند.</a:t>
            </a:r>
            <a:br>
              <a:rPr lang="fa-IR" sz="1800" b="1" dirty="0">
                <a:solidFill>
                  <a:schemeClr val="tx1"/>
                </a:solidFill>
              </a:rPr>
            </a:br>
            <a:r>
              <a:rPr lang="fa-IR" sz="1800" b="1" dirty="0"/>
              <a:t/>
            </a:r>
            <a:br>
              <a:rPr lang="fa-IR" sz="1800" b="1" dirty="0"/>
            </a:br>
            <a:endParaRPr lang="fa-IR" sz="1800" b="1" dirty="0"/>
          </a:p>
        </p:txBody>
      </p:sp>
    </p:spTree>
    <p:extLst>
      <p:ext uri="{BB962C8B-B14F-4D97-AF65-F5344CB8AC3E}">
        <p14:creationId xmlns:p14="http://schemas.microsoft.com/office/powerpoint/2010/main" val="33591822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848872" cy="1628800"/>
          </a:xfrm>
        </p:spPr>
        <p:txBody>
          <a:bodyPr>
            <a:normAutofit/>
          </a:bodyPr>
          <a:lstStyle/>
          <a:p>
            <a:pPr marL="457200" indent="-457200" algn="r">
              <a:buFont typeface="Arial" panose="020B0604020202020204" pitchFamily="34" charset="0"/>
              <a:buChar char="•"/>
            </a:pPr>
            <a:r>
              <a:rPr lang="fa-IR" b="1" dirty="0" smtClean="0"/>
              <a:t>فواید </a:t>
            </a:r>
            <a:r>
              <a:rPr lang="fa-IR" b="1" dirty="0"/>
              <a:t>تمرین با </a:t>
            </a:r>
            <a:r>
              <a:rPr lang="fa-IR" b="1" dirty="0" smtClean="0"/>
              <a:t>کش</a:t>
            </a:r>
            <a:br>
              <a:rPr lang="fa-IR" b="1" dirty="0" smtClean="0"/>
            </a:br>
            <a:r>
              <a:rPr lang="fa-IR" b="1" dirty="0"/>
              <a:t> </a:t>
            </a:r>
            <a:r>
              <a:rPr lang="fa-IR" b="1" dirty="0" smtClean="0"/>
              <a:t/>
            </a:r>
            <a:br>
              <a:rPr lang="fa-IR" b="1" dirty="0" smtClean="0"/>
            </a:br>
            <a:endParaRPr lang="fa-IR" b="1" dirty="0"/>
          </a:p>
        </p:txBody>
      </p:sp>
      <p:sp>
        <p:nvSpPr>
          <p:cNvPr id="3" name="Rectangle 2"/>
          <p:cNvSpPr/>
          <p:nvPr/>
        </p:nvSpPr>
        <p:spPr>
          <a:xfrm>
            <a:off x="487491" y="1412776"/>
            <a:ext cx="7128792" cy="4154984"/>
          </a:xfrm>
          <a:prstGeom prst="rect">
            <a:avLst/>
          </a:prstGeom>
        </p:spPr>
        <p:txBody>
          <a:bodyPr wrap="square">
            <a:spAutoFit/>
          </a:bodyPr>
          <a:lstStyle/>
          <a:p>
            <a:pPr marL="342900" indent="-342900">
              <a:buFont typeface="Wingdings" panose="05000000000000000000" pitchFamily="2" charset="2"/>
              <a:buChar char="ü"/>
            </a:pPr>
            <a:r>
              <a:rPr lang="fa-IR" sz="2400" b="1" dirty="0" smtClean="0"/>
              <a:t>تمرین کردن با کش استقامتی ، استقامت ماهیچه ها را بالا می برد</a:t>
            </a:r>
          </a:p>
          <a:p>
            <a:endParaRPr lang="fa-IR" sz="2400" b="1" dirty="0" smtClean="0"/>
          </a:p>
          <a:p>
            <a:pPr>
              <a:lnSpc>
                <a:spcPct val="150000"/>
              </a:lnSpc>
            </a:pPr>
            <a:r>
              <a:rPr lang="fa-IR" sz="1600" b="1" dirty="0" smtClean="0"/>
              <a:t> این وسیله ممکن است برای تمرینات پیشرفته به نظر ایده آل نیاید ولی حتما از سطح تناسب اندامی که به شما می دهد غافلگیر خواهید شد.</a:t>
            </a:r>
          </a:p>
          <a:p>
            <a:pPr>
              <a:lnSpc>
                <a:spcPct val="150000"/>
              </a:lnSpc>
            </a:pPr>
            <a:endParaRPr lang="fa-IR" sz="1600" b="1" dirty="0" smtClean="0"/>
          </a:p>
          <a:p>
            <a:pPr>
              <a:lnSpc>
                <a:spcPct val="150000"/>
              </a:lnSpc>
            </a:pPr>
            <a:r>
              <a:rPr lang="fa-IR" sz="1600" b="1" dirty="0" smtClean="0"/>
              <a:t>این باندها می تواند شما را به چالش بکشد، تا زمانی که بتواند باند مناسب خود را برای تمرین انتخاب کنید.</a:t>
            </a:r>
          </a:p>
          <a:p>
            <a:pPr>
              <a:lnSpc>
                <a:spcPct val="150000"/>
              </a:lnSpc>
            </a:pPr>
            <a:endParaRPr lang="fa-IR" sz="1600" b="1" dirty="0" smtClean="0"/>
          </a:p>
          <a:p>
            <a:pPr>
              <a:lnSpc>
                <a:spcPct val="150000"/>
              </a:lnSpc>
            </a:pPr>
            <a:r>
              <a:rPr lang="fa-IR" sz="1600" b="1" dirty="0" smtClean="0"/>
              <a:t>در یک مطالعه درباره سلامت زنانی که از کش مقاومتی استفاده می کنند، استقامت و سر سختی ماهیچه ها بررسی شده است و کشف کرده اند که این باندها تناسب اندام کلی بدن را بهتر می کنند. و بطور مشخص کارایی عضلانی، انطباق عضلانی و عملکرد قلب را نیز بهبود می بخشند.</a:t>
            </a:r>
            <a:endParaRPr lang="fa-IR" sz="1600" b="1" dirty="0"/>
          </a:p>
        </p:txBody>
      </p:sp>
    </p:spTree>
    <p:extLst>
      <p:ext uri="{BB962C8B-B14F-4D97-AF65-F5344CB8AC3E}">
        <p14:creationId xmlns:p14="http://schemas.microsoft.com/office/powerpoint/2010/main" val="13024682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1" y="1143000"/>
            <a:ext cx="47625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5436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7"/>
            <a:ext cx="7200800" cy="6001643"/>
          </a:xfrm>
          <a:prstGeom prst="rect">
            <a:avLst/>
          </a:prstGeom>
        </p:spPr>
        <p:txBody>
          <a:bodyPr wrap="square">
            <a:spAutoFit/>
          </a:bodyPr>
          <a:lstStyle/>
          <a:p>
            <a:pPr marL="342900" indent="-342900">
              <a:buFont typeface="Wingdings" panose="05000000000000000000" pitchFamily="2" charset="2"/>
              <a:buChar char="ü"/>
            </a:pPr>
            <a:r>
              <a:rPr lang="fa-IR" sz="2400" b="1" dirty="0" smtClean="0"/>
              <a:t>کش استقامتی گزینه ای عالی برای کسانی است که شیوه زندگی بی تحرک دارند.</a:t>
            </a:r>
          </a:p>
          <a:p>
            <a:endParaRPr lang="fa-IR" sz="2400" b="1" dirty="0" smtClean="0"/>
          </a:p>
          <a:p>
            <a:pPr>
              <a:lnSpc>
                <a:spcPct val="150000"/>
              </a:lnSpc>
            </a:pPr>
            <a:r>
              <a:rPr lang="fa-IR" sz="1600" b="1" dirty="0" smtClean="0"/>
              <a:t>تعجبی ندارد که کسانی که بیشتر اوقات نشسته اند و تحرکی ندارند، از دستگاه های بدنسازی، و دمبل ها دوری می کنند.</a:t>
            </a:r>
          </a:p>
          <a:p>
            <a:pPr>
              <a:lnSpc>
                <a:spcPct val="150000"/>
              </a:lnSpc>
            </a:pPr>
            <a:endParaRPr lang="fa-IR" sz="1600" b="1" dirty="0" smtClean="0"/>
          </a:p>
          <a:p>
            <a:pPr>
              <a:lnSpc>
                <a:spcPct val="150000"/>
              </a:lnSpc>
            </a:pPr>
            <a:r>
              <a:rPr lang="fa-IR" sz="1600" b="1" dirty="0" smtClean="0"/>
              <a:t>هرچند مزایای کش مقاومتی شامل این افراد هم هست. در مطالعه ای استفاده از کش مقاومتی و دستگاه بدنسازی را بر روی ۴۵ زن سلامت که بی تحرک بودند، ارزیابی شد. نتایج این مطالعه حاکی از این بود توده چربی و گاهی حتی مقداری کمی چربی که برای ارگان های بدن خطرناک اند، در این بانوان کاهش یافت .</a:t>
            </a:r>
          </a:p>
          <a:p>
            <a:pPr>
              <a:lnSpc>
                <a:spcPct val="150000"/>
              </a:lnSpc>
            </a:pPr>
            <a:endParaRPr lang="fa-IR" sz="1600" b="1" dirty="0" smtClean="0"/>
          </a:p>
          <a:p>
            <a:pPr>
              <a:lnSpc>
                <a:spcPct val="150000"/>
              </a:lnSpc>
            </a:pPr>
            <a:r>
              <a:rPr lang="fa-IR" sz="1600" b="1" dirty="0" smtClean="0"/>
              <a:t>. همچنین با تکرار کردن این ورزش ها ثابت شد کهاین وسیله می تواند سازگاری ماهیچه ها را فراهم کند و سلامت فرد را تامین نماید</a:t>
            </a:r>
          </a:p>
          <a:p>
            <a:pPr>
              <a:lnSpc>
                <a:spcPct val="150000"/>
              </a:lnSpc>
            </a:pPr>
            <a:endParaRPr lang="fa-IR" sz="1600" b="1" dirty="0" smtClean="0"/>
          </a:p>
          <a:p>
            <a:pPr>
              <a:lnSpc>
                <a:spcPct val="150000"/>
              </a:lnSpc>
            </a:pPr>
            <a:r>
              <a:rPr lang="fa-IR" sz="1600" b="1" dirty="0" smtClean="0"/>
              <a:t>اگر شما هم از زیاد نشستن عذاب می کشید، بندهای تناسب اندام یک راه عالی برای راحتی شما و رفتن به سمت زندگی اکتیو و پر تحرک است.</a:t>
            </a:r>
            <a:endParaRPr lang="fa-IR" sz="1600" b="1" dirty="0"/>
          </a:p>
        </p:txBody>
      </p:sp>
    </p:spTree>
    <p:extLst>
      <p:ext uri="{BB962C8B-B14F-4D97-AF65-F5344CB8AC3E}">
        <p14:creationId xmlns:p14="http://schemas.microsoft.com/office/powerpoint/2010/main" val="22562843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7"/>
            <a:ext cx="5832648"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2695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7416824" cy="5678478"/>
          </a:xfrm>
          <a:prstGeom prst="rect">
            <a:avLst/>
          </a:prstGeom>
        </p:spPr>
        <p:txBody>
          <a:bodyPr wrap="square">
            <a:spAutoFit/>
          </a:bodyPr>
          <a:lstStyle/>
          <a:p>
            <a:pPr marL="342900" indent="-342900">
              <a:buFont typeface="Wingdings" panose="05000000000000000000" pitchFamily="2" charset="2"/>
              <a:buChar char="ü"/>
            </a:pPr>
            <a:r>
              <a:rPr lang="fa-IR" sz="2400" b="1" dirty="0" smtClean="0"/>
              <a:t>کش استقامتی وسیله ای کارآمد برای تمرینات توان بخشی مثل آرتروز زانو است</a:t>
            </a:r>
          </a:p>
          <a:p>
            <a:endParaRPr lang="fa-IR" sz="2400" b="1" dirty="0" smtClean="0"/>
          </a:p>
          <a:p>
            <a:pPr>
              <a:lnSpc>
                <a:spcPct val="150000"/>
              </a:lnSpc>
            </a:pPr>
            <a:r>
              <a:rPr lang="fa-IR" sz="1600" b="1" dirty="0" smtClean="0"/>
              <a:t>تمرین با کش استقامتی می تواند در درمان فیزیکی کارآمد باشد. به خصوص اینکه علاوه بر جلسه درمانی شخص می تواند با این وسیله در خانه هم به راحتی تمرینات بهبود دهنده را انجام دهد.</a:t>
            </a:r>
          </a:p>
          <a:p>
            <a:pPr>
              <a:lnSpc>
                <a:spcPct val="150000"/>
              </a:lnSpc>
            </a:pPr>
            <a:endParaRPr lang="fa-IR" sz="1600" b="1" dirty="0" smtClean="0"/>
          </a:p>
          <a:p>
            <a:pPr>
              <a:lnSpc>
                <a:spcPct val="150000"/>
              </a:lnSpc>
            </a:pPr>
            <a:r>
              <a:rPr lang="fa-IR" sz="1600" b="1" dirty="0" smtClean="0"/>
              <a:t>اگر شما به دنبال تمرینات استقامتی برای زانو می گردید، باند مقاومتی می تواند به شما کمک کند.ی افته ها نشان داده اند که کسانی که در برنامه پایه توانبخشی خود، به خصوص برای اندام پایین تنه، از کش مقاومتی استفاده می کنند، نتایج مثبت تری می گیرند.</a:t>
            </a:r>
          </a:p>
          <a:p>
            <a:pPr>
              <a:lnSpc>
                <a:spcPct val="150000"/>
              </a:lnSpc>
            </a:pPr>
            <a:endParaRPr lang="fa-IR" sz="1600" b="1" dirty="0" smtClean="0"/>
          </a:p>
          <a:p>
            <a:pPr>
              <a:lnSpc>
                <a:spcPct val="150000"/>
              </a:lnSpc>
            </a:pPr>
            <a:r>
              <a:rPr lang="fa-IR" sz="1600" b="1" dirty="0" smtClean="0"/>
              <a:t>تمرکز این حرکات ورزشی به طور مشخص بر روی آرتروز زانو و بیماری های فاسد کننده مفاصل است. کسانی که در این مطالعات شرکت کردند و با کش استقامتی به تمرین پرداختند، عملکرد زانوهای شان در نتیجه ی استفاده از این وسیله افزایش یافت و به ثبات قابل قبولی رسید.</a:t>
            </a:r>
          </a:p>
          <a:p>
            <a:pPr>
              <a:lnSpc>
                <a:spcPct val="150000"/>
              </a:lnSpc>
            </a:pPr>
            <a:endParaRPr lang="fa-IR" sz="1600" b="1" dirty="0" smtClean="0"/>
          </a:p>
          <a:p>
            <a:pPr>
              <a:lnSpc>
                <a:spcPct val="150000"/>
              </a:lnSpc>
            </a:pPr>
            <a:endParaRPr lang="fa-IR" dirty="0"/>
          </a:p>
        </p:txBody>
      </p:sp>
    </p:spTree>
    <p:extLst>
      <p:ext uri="{BB962C8B-B14F-4D97-AF65-F5344CB8AC3E}">
        <p14:creationId xmlns:p14="http://schemas.microsoft.com/office/powerpoint/2010/main" val="31986532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7"/>
            <a:ext cx="7416824" cy="4247317"/>
          </a:xfrm>
          <a:prstGeom prst="rect">
            <a:avLst/>
          </a:prstGeom>
        </p:spPr>
        <p:txBody>
          <a:bodyPr wrap="square">
            <a:spAutoFit/>
          </a:bodyPr>
          <a:lstStyle/>
          <a:p>
            <a:pPr>
              <a:lnSpc>
                <a:spcPct val="150000"/>
              </a:lnSpc>
            </a:pPr>
            <a:r>
              <a:rPr lang="fa-IR" sz="1600" b="1" dirty="0" smtClean="0"/>
              <a:t>کش های پیلاتس یا همان کش بدنسازی همانند سایر تجهیزات بدنسازی مانند توپ پیلاتس قادر است تا به بخش یا بخش هایی از عضلات بدن, در حین تمرین فشار وارد نماید, که این مسئله باعث انقباض گروهی عضلات و رشد آنها و در نتیجه تحریک استخوانهای مجاور می شود.</a:t>
            </a:r>
          </a:p>
          <a:p>
            <a:pPr>
              <a:lnSpc>
                <a:spcPct val="150000"/>
              </a:lnSpc>
            </a:pPr>
            <a:endParaRPr lang="fa-IR" sz="1600" b="1" dirty="0"/>
          </a:p>
          <a:p>
            <a:pPr>
              <a:lnSpc>
                <a:spcPct val="150000"/>
              </a:lnSpc>
            </a:pPr>
            <a:r>
              <a:rPr lang="fa-IR" sz="1600" b="1" dirty="0" smtClean="0"/>
              <a:t> در نهایت این مسئله باعث پیشگیری از پوکی استخوان در سنین بالاتر می شود. </a:t>
            </a:r>
          </a:p>
          <a:p>
            <a:pPr>
              <a:lnSpc>
                <a:spcPct val="150000"/>
              </a:lnSpc>
            </a:pPr>
            <a:r>
              <a:rPr lang="fa-IR" sz="1600" b="1" dirty="0" smtClean="0"/>
              <a:t>علاوه براین, با استفاده از کش های پیلاتس می توان عضلاتی که قصد تمرین بروی آنها را داریم را ایزوله کنیم, بدون اینکه فشار زیادی به عضلات و تاندونهای مجاور وارد شود.</a:t>
            </a:r>
          </a:p>
          <a:p>
            <a:pPr>
              <a:lnSpc>
                <a:spcPct val="150000"/>
              </a:lnSpc>
            </a:pPr>
            <a:endParaRPr lang="fa-IR" sz="1600" b="1" dirty="0" smtClean="0"/>
          </a:p>
          <a:p>
            <a:pPr>
              <a:lnSpc>
                <a:spcPct val="150000"/>
              </a:lnSpc>
            </a:pPr>
            <a:r>
              <a:rPr lang="fa-IR" sz="1600" b="1" dirty="0" smtClean="0"/>
              <a:t>پس تمرین با این وسیله کیفیت کلی زندگی را بالا می برد و باعث کاهش رنج کشیدن  از درد زانو می شود.</a:t>
            </a:r>
          </a:p>
          <a:p>
            <a:pPr>
              <a:lnSpc>
                <a:spcPct val="150000"/>
              </a:lnSpc>
            </a:pPr>
            <a:endParaRPr lang="fa-IR" b="1" dirty="0" smtClean="0"/>
          </a:p>
          <a:p>
            <a:pPr>
              <a:lnSpc>
                <a:spcPct val="150000"/>
              </a:lnSpc>
            </a:pPr>
            <a:r>
              <a:rPr lang="fa-IR" b="1" dirty="0" smtClean="0"/>
              <a:t> </a:t>
            </a:r>
            <a:endParaRPr lang="fa-IR" b="1" dirty="0"/>
          </a:p>
        </p:txBody>
      </p:sp>
    </p:spTree>
    <p:extLst>
      <p:ext uri="{BB962C8B-B14F-4D97-AF65-F5344CB8AC3E}">
        <p14:creationId xmlns:p14="http://schemas.microsoft.com/office/powerpoint/2010/main" val="17890294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619250"/>
            <a:ext cx="5810251"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2451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7"/>
            <a:ext cx="7344816" cy="3416320"/>
          </a:xfrm>
          <a:prstGeom prst="rect">
            <a:avLst/>
          </a:prstGeom>
        </p:spPr>
        <p:txBody>
          <a:bodyPr wrap="square">
            <a:spAutoFit/>
          </a:bodyPr>
          <a:lstStyle/>
          <a:p>
            <a:pPr marL="342900" indent="-342900">
              <a:buFont typeface="Wingdings" panose="05000000000000000000" pitchFamily="2" charset="2"/>
              <a:buChar char="ü"/>
            </a:pPr>
            <a:r>
              <a:rPr lang="fa-IR" sz="2400" b="1" dirty="0"/>
              <a:t>کمک به عملکرد لگن با استفاده از کش </a:t>
            </a:r>
            <a:r>
              <a:rPr lang="fa-IR" sz="2400" b="1" dirty="0" smtClean="0"/>
              <a:t>استقامتی</a:t>
            </a:r>
          </a:p>
          <a:p>
            <a:endParaRPr lang="fa-IR" sz="2400" b="1" dirty="0"/>
          </a:p>
          <a:p>
            <a:pPr>
              <a:lnSpc>
                <a:spcPct val="150000"/>
              </a:lnSpc>
            </a:pPr>
            <a:r>
              <a:rPr lang="fa-IR" sz="1600" b="1" dirty="0"/>
              <a:t>دانشمندان مطالعاتی انجام داده اند که در آن از ۲ تمرین راه رفتن هیولا و راه رفتن سومو استفاده می شود. سپس پیشرفت افراد تحت مطالعه را در توان بخشی ارزیابی کردند و به این نتیجه رسیدند که شواهد قوی وجود دارد که کسانی که از کش استقامتی استفاده می کنند، از لگن شان بیشتر حمایت می شود.</a:t>
            </a:r>
          </a:p>
          <a:p>
            <a:pPr>
              <a:lnSpc>
                <a:spcPct val="150000"/>
              </a:lnSpc>
            </a:pPr>
            <a:r>
              <a:rPr lang="fa-IR" sz="1600" b="1" dirty="0"/>
              <a:t>در هر تمرین کش استقامتی را در اطراف زانو، قوزک و پا قرار داده، سپس تغییر استقامت را اندازه گیری کردند و نتایج ثابت کرد که عملکرد لگن، به خصوص در گروه ماهیچه های گلوتئال، به طرز چشمگیری تقویت شده است.</a:t>
            </a:r>
          </a:p>
          <a:p>
            <a:pPr>
              <a:lnSpc>
                <a:spcPct val="150000"/>
              </a:lnSpc>
            </a:pPr>
            <a:r>
              <a:rPr lang="fa-IR" sz="1600" b="1" dirty="0"/>
              <a:t>این نوع تمرینات تاثیر مثبت و به سزایی در رفع مشکلات لگن و پشت دارند.</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71" y="3861048"/>
            <a:ext cx="666750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2485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808" y="1124745"/>
            <a:ext cx="7344816" cy="4247317"/>
          </a:xfrm>
          <a:prstGeom prst="rect">
            <a:avLst/>
          </a:prstGeom>
        </p:spPr>
        <p:txBody>
          <a:bodyPr wrap="square">
            <a:spAutoFit/>
          </a:bodyPr>
          <a:lstStyle/>
          <a:p>
            <a:pPr>
              <a:lnSpc>
                <a:spcPct val="150000"/>
              </a:lnSpc>
            </a:pPr>
            <a:r>
              <a:rPr lang="fa-IR" b="1" dirty="0" smtClean="0"/>
              <a:t>تمرین با کش های پیلاتس موجب افزایش میزان گردش خون در بدن شده و روند بهبودی در افراد مصدوم و آسیب دیده را با سرعت بیشتری انجام خواهد داد. که این خود یکی از مزایای مهم آن محسوب می شود. این کش ها جهت مصارف درمانی از جمله فیزیوتراپی و توانبخشی معلولین نیز مورد استفاده قرار می گیرد..</a:t>
            </a:r>
          </a:p>
          <a:p>
            <a:pPr>
              <a:lnSpc>
                <a:spcPct val="150000"/>
              </a:lnSpc>
            </a:pPr>
            <a:endParaRPr lang="fa-IR" b="1" dirty="0" smtClean="0"/>
          </a:p>
          <a:p>
            <a:pPr>
              <a:lnSpc>
                <a:spcPct val="150000"/>
              </a:lnSpc>
            </a:pPr>
            <a:r>
              <a:rPr lang="fa-IR" b="1" dirty="0" smtClean="0"/>
              <a:t>کش های پیلاتس بر اساس نوع تمرین دارای قابلیت تنظیم هستند. و هر فردی با هر سن و سال وجنسیتی به راحتی می تواند با آن فعالیت ورزشی انجام دهد.</a:t>
            </a:r>
          </a:p>
          <a:p>
            <a:pPr>
              <a:lnSpc>
                <a:spcPct val="150000"/>
              </a:lnSpc>
            </a:pPr>
            <a:endParaRPr lang="fa-IR" b="1" dirty="0" smtClean="0"/>
          </a:p>
          <a:p>
            <a:pPr>
              <a:lnSpc>
                <a:spcPct val="150000"/>
              </a:lnSpc>
            </a:pPr>
            <a:r>
              <a:rPr lang="fa-IR" b="1" dirty="0" smtClean="0"/>
              <a:t>از این وسیله می توان به طور همزمان برای تمرین دادن یک یا چند قسمت بدن در یک فضای کوچک استفاده کرد.</a:t>
            </a:r>
            <a:endParaRPr lang="fa-IR" b="1" dirty="0"/>
          </a:p>
        </p:txBody>
      </p:sp>
    </p:spTree>
    <p:extLst>
      <p:ext uri="{BB962C8B-B14F-4D97-AF65-F5344CB8AC3E}">
        <p14:creationId xmlns:p14="http://schemas.microsoft.com/office/powerpoint/2010/main" val="10475181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211144" cy="1084982"/>
          </a:xfrm>
        </p:spPr>
        <p:txBody>
          <a:bodyPr>
            <a:normAutofit/>
          </a:bodyPr>
          <a:lstStyle/>
          <a:p>
            <a:pPr marL="457200" indent="-457200" algn="r">
              <a:buFont typeface="Arial" panose="020B0604020202020204" pitchFamily="34" charset="0"/>
              <a:buChar char="•"/>
            </a:pPr>
            <a:r>
              <a:rPr lang="fa-IR" b="1" dirty="0"/>
              <a:t>تی آر </a:t>
            </a:r>
            <a:r>
              <a:rPr lang="fa-IR" b="1" dirty="0" smtClean="0"/>
              <a:t>ایکس (</a:t>
            </a:r>
            <a:r>
              <a:rPr lang="en-US" b="1" dirty="0" smtClean="0"/>
              <a:t>TRX</a:t>
            </a:r>
            <a:r>
              <a:rPr lang="fa-IR" b="1" dirty="0" smtClean="0"/>
              <a:t>) در بارداری</a:t>
            </a:r>
            <a:br>
              <a:rPr lang="fa-IR" b="1" dirty="0" smtClean="0"/>
            </a:br>
            <a:endParaRPr lang="fa-IR" b="1" dirty="0"/>
          </a:p>
        </p:txBody>
      </p:sp>
      <p:sp>
        <p:nvSpPr>
          <p:cNvPr id="3" name="Rectangle 2"/>
          <p:cNvSpPr/>
          <p:nvPr/>
        </p:nvSpPr>
        <p:spPr>
          <a:xfrm>
            <a:off x="323528" y="1340768"/>
            <a:ext cx="7056784" cy="1938992"/>
          </a:xfrm>
          <a:prstGeom prst="rect">
            <a:avLst/>
          </a:prstGeom>
        </p:spPr>
        <p:txBody>
          <a:bodyPr wrap="square">
            <a:spAutoFit/>
          </a:bodyPr>
          <a:lstStyle/>
          <a:p>
            <a:pPr fontAlgn="base">
              <a:lnSpc>
                <a:spcPct val="150000"/>
              </a:lnSpc>
            </a:pPr>
            <a:r>
              <a:rPr lang="fa-IR" sz="1600" b="1" dirty="0"/>
              <a:t>دوران بارداری یکی از دوره های حساس در زندگی خانم ها می باشد.</a:t>
            </a:r>
          </a:p>
          <a:p>
            <a:pPr fontAlgn="base">
              <a:lnSpc>
                <a:spcPct val="150000"/>
              </a:lnSpc>
            </a:pPr>
            <a:r>
              <a:rPr lang="fa-IR" sz="1600" b="1" dirty="0"/>
              <a:t>بسیاری از زنان به خوبی نسبت به این موضوع آگاه اند که بایستی در طول ۹ ماه ماه رشد فرزندشان درون رحم، حتماً فعالیت بدنی داشته باشند.</a:t>
            </a:r>
          </a:p>
          <a:p>
            <a:pPr fontAlgn="base">
              <a:lnSpc>
                <a:spcPct val="150000"/>
              </a:lnSpc>
            </a:pPr>
            <a:r>
              <a:rPr lang="fa-IR" sz="1600" b="1" dirty="0"/>
              <a:t>اگر بخواهیم مزایای ورزش تی آر ایکس در بارداری را بیان کنیم، طول لیست آن شاید به صدها متر برسد.</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79760"/>
            <a:ext cx="6408712" cy="310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0094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552" y="1339083"/>
            <a:ext cx="8273888" cy="830997"/>
          </a:xfrm>
          <a:prstGeom prst="rect">
            <a:avLst/>
          </a:prstGeom>
        </p:spPr>
        <p:txBody>
          <a:bodyPr wrap="square">
            <a:spAutoFit/>
          </a:bodyPr>
          <a:lstStyle/>
          <a:p>
            <a:pPr marL="285750" indent="-285750">
              <a:lnSpc>
                <a:spcPct val="150000"/>
              </a:lnSpc>
              <a:buFont typeface="Arial" panose="020B0604020202020204" pitchFamily="34" charset="0"/>
              <a:buChar char="•"/>
            </a:pPr>
            <a:r>
              <a:rPr lang="fa-IR" sz="1600" b="1" dirty="0" smtClean="0"/>
              <a:t>کش ورزشی، یک وسیله مناسب برای انجام حرکات کششی و قدرتی است که با استفاده از آن می‌توانید تمرینات ورزشی متنوعی را در باشگاه، .خانه، پارک، و غیره انجام دهید.</a:t>
            </a:r>
            <a:endParaRPr lang="fa-IR" sz="1600" b="1" dirty="0"/>
          </a:p>
        </p:txBody>
      </p:sp>
      <p:sp>
        <p:nvSpPr>
          <p:cNvPr id="4" name="Rectangle 3"/>
          <p:cNvSpPr/>
          <p:nvPr/>
        </p:nvSpPr>
        <p:spPr>
          <a:xfrm>
            <a:off x="236917" y="2170079"/>
            <a:ext cx="8293563" cy="3462486"/>
          </a:xfrm>
          <a:prstGeom prst="rect">
            <a:avLst/>
          </a:prstGeom>
        </p:spPr>
        <p:txBody>
          <a:bodyPr wrap="square">
            <a:spAutoFit/>
          </a:bodyPr>
          <a:lstStyle/>
          <a:p>
            <a:pPr marL="285750" indent="-285750">
              <a:lnSpc>
                <a:spcPct val="150000"/>
              </a:lnSpc>
              <a:buFont typeface="Arial" panose="020B0604020202020204" pitchFamily="34" charset="0"/>
              <a:buChar char="•"/>
            </a:pPr>
            <a:r>
              <a:rPr lang="fa-IR" sz="1600" b="1" dirty="0" smtClean="0"/>
              <a:t>ما در تمرینات با وزنه خود عضله را تقویت می‌کنیم در تمرینات هوازی مدت زمان استقامت خود عضله را تقویت می‌کنیم در تمرینات با کش ورزشی عضله هایی که برای اتصال به بافت استخوانی و بافت عضله‌ای به کار برده می‌شه را تقویت می‌کنیم این عضله‌ها در بیشتر افراد ضعیف هستند.</a:t>
            </a:r>
          </a:p>
          <a:p>
            <a:pPr marL="285750" indent="-285750">
              <a:lnSpc>
                <a:spcPct val="150000"/>
              </a:lnSpc>
              <a:buFont typeface="Arial" panose="020B0604020202020204" pitchFamily="34" charset="0"/>
              <a:buChar char="•"/>
            </a:pPr>
            <a:endParaRPr lang="fa-IR" dirty="0" smtClean="0"/>
          </a:p>
          <a:p>
            <a:pPr>
              <a:lnSpc>
                <a:spcPct val="150000"/>
              </a:lnSpc>
            </a:pPr>
            <a:r>
              <a:rPr lang="fa-IR" sz="1600" b="1" dirty="0" smtClean="0"/>
              <a:t>دلیل این که هیچ وقت فشار روی این عضله وارد نشده این هست که هیچ وقت شما حرکات قدرتی‌،استقامتی و تعادلی را همزمان با هم کار نکردین ولی‌ در این ورزش همزمان با استقامت و قدرت تعادل زیادی را ورزشکار باید تحمل کند، ابزاری که در این ورزش هست بند‌های محکم و کلفتی‌ هست که تا وزن ۱۸۰ کیلو رو تحمل می‌کنه این ورزش در این اواخر طرفدار‌ان بسیاری پیدا کرده است، به دلیل فضای کمی‌ که این ورزش می‌خواهد و اینکه وسیله‌های انجام حرکت این ورزش به راحتی‌ در یک کیف جا می‌شود و فرد ورزشکار در هر زمان و هر محیطی‌ میتواند حرکت ورزشی خود را انجام دهد.</a:t>
            </a:r>
            <a:endParaRPr lang="fa-IR" sz="1600" b="1" dirty="0"/>
          </a:p>
        </p:txBody>
      </p:sp>
      <p:sp>
        <p:nvSpPr>
          <p:cNvPr id="5" name="Rectangle 4"/>
          <p:cNvSpPr/>
          <p:nvPr/>
        </p:nvSpPr>
        <p:spPr>
          <a:xfrm>
            <a:off x="539552" y="116633"/>
            <a:ext cx="8012563" cy="1200329"/>
          </a:xfrm>
          <a:prstGeom prst="rect">
            <a:avLst/>
          </a:prstGeom>
        </p:spPr>
        <p:txBody>
          <a:bodyPr wrap="square">
            <a:spAutoFit/>
          </a:bodyPr>
          <a:lstStyle/>
          <a:p>
            <a:pPr>
              <a:lnSpc>
                <a:spcPct val="150000"/>
              </a:lnSpc>
            </a:pPr>
            <a:r>
              <a:rPr lang="fa-IR" sz="1600" b="1" cap="small" dirty="0">
                <a:solidFill>
                  <a:prstClr val="black"/>
                </a:solidFill>
                <a:ea typeface="+mj-ea"/>
              </a:rPr>
              <a:t>۴- کش‌های بدنسازی در رنج قدرتی متفاوتی موجود می‌باشند و برای افراد با هر سطح قدرت و تجربه قابل استفاده هستند.</a:t>
            </a:r>
            <a:br>
              <a:rPr lang="fa-IR" sz="1600" b="1" cap="small" dirty="0">
                <a:solidFill>
                  <a:prstClr val="black"/>
                </a:solidFill>
                <a:ea typeface="+mj-ea"/>
              </a:rPr>
            </a:br>
            <a:r>
              <a:rPr lang="fa-IR" sz="1600" b="1" cap="small" dirty="0">
                <a:solidFill>
                  <a:prstClr val="black"/>
                </a:solidFill>
                <a:ea typeface="+mj-ea"/>
              </a:rPr>
              <a:t>۵- کش مقاومتی وسیله مناسبی برای افزایش قدرت، انعطاف پذیری و دامنه حرکتی است</a:t>
            </a:r>
            <a:r>
              <a:rPr lang="fa-IR" sz="1600" b="1" cap="small" dirty="0" smtClean="0">
                <a:solidFill>
                  <a:prstClr val="black"/>
                </a:solidFill>
                <a:ea typeface="+mj-ea"/>
              </a:rPr>
              <a:t>.</a:t>
            </a:r>
            <a:endParaRPr lang="fa-IR" dirty="0"/>
          </a:p>
        </p:txBody>
      </p:sp>
    </p:spTree>
    <p:extLst>
      <p:ext uri="{BB962C8B-B14F-4D97-AF65-F5344CB8AC3E}">
        <p14:creationId xmlns:p14="http://schemas.microsoft.com/office/powerpoint/2010/main" val="17727014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7560840" cy="5078313"/>
          </a:xfrm>
          <a:prstGeom prst="rect">
            <a:avLst/>
          </a:prstGeom>
        </p:spPr>
        <p:txBody>
          <a:bodyPr wrap="square">
            <a:spAutoFit/>
          </a:bodyPr>
          <a:lstStyle/>
          <a:p>
            <a:pPr>
              <a:lnSpc>
                <a:spcPct val="150000"/>
              </a:lnSpc>
            </a:pPr>
            <a:r>
              <a:rPr lang="fa-IR" b="1" dirty="0" smtClean="0"/>
              <a:t>ورزش تی آر ایکس یک ورزش متعادل با فشار مناسب و سلامت است که تمام ابزار آن برای ورزش کردن فقط یک بند تی آر ایکس است، که هم قابل اجرا در خانه و هم باشگاه میباشد .</a:t>
            </a:r>
          </a:p>
          <a:p>
            <a:pPr>
              <a:lnSpc>
                <a:spcPct val="150000"/>
              </a:lnSpc>
            </a:pPr>
            <a:endParaRPr lang="fa-IR" b="1" dirty="0" smtClean="0"/>
          </a:p>
          <a:p>
            <a:pPr>
              <a:lnSpc>
                <a:spcPct val="150000"/>
              </a:lnSpc>
            </a:pPr>
            <a:r>
              <a:rPr lang="fa-IR" b="1" dirty="0" smtClean="0"/>
              <a:t>اگر بخواهیم کمی واقع بین باشیم ذکر این نکته ضرورت دارد که دوران بارداری دوران بسیار دشواری برای خانم ها است.</a:t>
            </a:r>
          </a:p>
          <a:p>
            <a:pPr>
              <a:lnSpc>
                <a:spcPct val="150000"/>
              </a:lnSpc>
            </a:pPr>
            <a:endParaRPr lang="fa-IR" b="1" dirty="0" smtClean="0"/>
          </a:p>
          <a:p>
            <a:pPr>
              <a:lnSpc>
                <a:spcPct val="150000"/>
              </a:lnSpc>
            </a:pPr>
            <a:r>
              <a:rPr lang="fa-IR" b="1" dirty="0" smtClean="0"/>
              <a:t>حالت تهوع، بی خوابی در شب، درد لگن و کمر و افزایش وزن فقط تعداد معدودی از مشکلات زیادی است که زنان در دوران بارداری با آن مواجه اند.</a:t>
            </a:r>
          </a:p>
          <a:p>
            <a:pPr>
              <a:lnSpc>
                <a:spcPct val="150000"/>
              </a:lnSpc>
            </a:pPr>
            <a:endParaRPr lang="fa-IR" b="1" dirty="0" smtClean="0"/>
          </a:p>
          <a:p>
            <a:pPr>
              <a:lnSpc>
                <a:spcPct val="150000"/>
              </a:lnSpc>
            </a:pPr>
            <a:r>
              <a:rPr lang="fa-IR" b="1" dirty="0" smtClean="0"/>
              <a:t>ت</a:t>
            </a:r>
            <a:r>
              <a:rPr lang="fa-IR" b="1" dirty="0" smtClean="0"/>
              <a:t>مام این موارد باعث می شود که هر ورزشی در دوران بارداری از نظر بسیاری از خانم ها چندان جذاب و جالب توجه نباشد چه برسد به ورزش تی آر ایس در بارداری .</a:t>
            </a:r>
          </a:p>
          <a:p>
            <a:pPr>
              <a:lnSpc>
                <a:spcPct val="150000"/>
              </a:lnSpc>
            </a:pPr>
            <a:endParaRPr lang="fa-IR" b="1" dirty="0" smtClean="0"/>
          </a:p>
        </p:txBody>
      </p:sp>
    </p:spTree>
    <p:extLst>
      <p:ext uri="{BB962C8B-B14F-4D97-AF65-F5344CB8AC3E}">
        <p14:creationId xmlns:p14="http://schemas.microsoft.com/office/powerpoint/2010/main" val="14105986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32" y="188641"/>
            <a:ext cx="7632848" cy="5078313"/>
          </a:xfrm>
          <a:prstGeom prst="rect">
            <a:avLst/>
          </a:prstGeom>
        </p:spPr>
        <p:txBody>
          <a:bodyPr wrap="square">
            <a:spAutoFit/>
          </a:bodyPr>
          <a:lstStyle/>
          <a:p>
            <a:pPr>
              <a:lnSpc>
                <a:spcPct val="150000"/>
              </a:lnSpc>
            </a:pPr>
            <a:endParaRPr lang="fa-IR" b="1" dirty="0" smtClean="0"/>
          </a:p>
          <a:p>
            <a:pPr>
              <a:lnSpc>
                <a:spcPct val="150000"/>
              </a:lnSpc>
            </a:pPr>
            <a:r>
              <a:rPr lang="fa-IR" b="1" dirty="0" smtClean="0"/>
              <a:t>در حالی که برخی از خانمها می‌توانند در این دوران حساس به کمپ های تفریحی و اردوهای ورزشی رفته و حتی ورزش را به صورت حرفه‌ای دنبال کنند؛ برای برخی دیگر حتی ایستادن یا پیاده روی در اتاق نیز مشکل به نظر می رسد.</a:t>
            </a:r>
          </a:p>
          <a:p>
            <a:pPr>
              <a:lnSpc>
                <a:spcPct val="150000"/>
              </a:lnSpc>
            </a:pPr>
            <a:endParaRPr lang="fa-IR" b="1" dirty="0" smtClean="0"/>
          </a:p>
          <a:p>
            <a:pPr>
              <a:lnSpc>
                <a:spcPct val="150000"/>
              </a:lnSpc>
            </a:pPr>
            <a:r>
              <a:rPr lang="fa-IR" b="1" dirty="0" smtClean="0"/>
              <a:t>ورزش تی آر ایکس بدون شک در این دوران انتخاب بسیار مناسبی برای خانم ها خواهد بود.</a:t>
            </a:r>
          </a:p>
          <a:p>
            <a:pPr>
              <a:lnSpc>
                <a:spcPct val="150000"/>
              </a:lnSpc>
            </a:pPr>
            <a:endParaRPr lang="fa-IR" b="1" dirty="0" smtClean="0"/>
          </a:p>
          <a:p>
            <a:pPr>
              <a:lnSpc>
                <a:spcPct val="150000"/>
              </a:lnSpc>
            </a:pPr>
            <a:r>
              <a:rPr lang="fa-IR" b="1" dirty="0" smtClean="0"/>
              <a:t>این ورزش را با هر شرایط بدنی و هر سطح توانایی میتوان انجام داد؛ از این رو به انتخابی بسیار مناسب برای حفظ تناسب اندام در تمامی مراحل بارداری تبدیل شده است.</a:t>
            </a:r>
          </a:p>
          <a:p>
            <a:pPr>
              <a:lnSpc>
                <a:spcPct val="150000"/>
              </a:lnSpc>
            </a:pPr>
            <a:endParaRPr lang="fa-IR" b="1" dirty="0" smtClean="0"/>
          </a:p>
          <a:p>
            <a:pPr>
              <a:lnSpc>
                <a:spcPct val="150000"/>
              </a:lnSpc>
            </a:pPr>
            <a:r>
              <a:rPr lang="fa-IR" b="1" dirty="0" smtClean="0"/>
              <a:t>ورزش تی آر ایکس در دوران بارداری همچنین به بانوان برای کاهش دردهایی که ممکن است در این دوران حساس، باعث آزار آنها شود، نیز بسیار موثر است.</a:t>
            </a:r>
            <a:endParaRPr lang="fa-IR" b="1" dirty="0" smtClean="0"/>
          </a:p>
        </p:txBody>
      </p:sp>
    </p:spTree>
    <p:extLst>
      <p:ext uri="{BB962C8B-B14F-4D97-AF65-F5344CB8AC3E}">
        <p14:creationId xmlns:p14="http://schemas.microsoft.com/office/powerpoint/2010/main" val="6983792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96753"/>
            <a:ext cx="7560840" cy="4678204"/>
          </a:xfrm>
          <a:prstGeom prst="rect">
            <a:avLst/>
          </a:prstGeom>
        </p:spPr>
        <p:txBody>
          <a:bodyPr wrap="square">
            <a:spAutoFit/>
          </a:bodyPr>
          <a:lstStyle/>
          <a:p>
            <a:pPr marL="342900" indent="-342900">
              <a:buFont typeface="Wingdings" panose="05000000000000000000" pitchFamily="2" charset="2"/>
              <a:buChar char="ü"/>
            </a:pPr>
            <a:r>
              <a:rPr lang="fa-IR" sz="2000" b="1" dirty="0" smtClean="0"/>
              <a:t>کشش قسمت پایین بدن پا باز </a:t>
            </a:r>
          </a:p>
          <a:p>
            <a:r>
              <a:rPr lang="fa-IR" sz="2000" b="1" dirty="0" smtClean="0"/>
              <a:t>(</a:t>
            </a:r>
            <a:r>
              <a:rPr lang="en-US" sz="2000" b="1" dirty="0" smtClean="0"/>
              <a:t>TRX Low Back Stretch (wide stance)</a:t>
            </a:r>
            <a:r>
              <a:rPr lang="fa-IR" sz="2000" b="1" dirty="0" smtClean="0"/>
              <a:t>)</a:t>
            </a:r>
            <a:endParaRPr lang="en-US" sz="2000" b="1" dirty="0" smtClean="0"/>
          </a:p>
          <a:p>
            <a:endParaRPr lang="en-US" dirty="0" smtClean="0"/>
          </a:p>
          <a:p>
            <a:pPr>
              <a:lnSpc>
                <a:spcPct val="150000"/>
              </a:lnSpc>
            </a:pPr>
            <a:r>
              <a:rPr lang="fa-IR" sz="1600" b="1" dirty="0" smtClean="0"/>
              <a:t>افزایش وزن بدن به هنگام بارداری باعث تیلت یا کجی جلویی لگن می شود.</a:t>
            </a:r>
          </a:p>
          <a:p>
            <a:pPr>
              <a:lnSpc>
                <a:spcPct val="150000"/>
              </a:lnSpc>
            </a:pPr>
            <a:r>
              <a:rPr lang="fa-IR" sz="1600" b="1" dirty="0" smtClean="0"/>
              <a:t>این اتفاق منجر به سفت شدن و گرفتگی قسمت پایین کمر و همسترینگ می گردد.</a:t>
            </a:r>
          </a:p>
          <a:p>
            <a:pPr>
              <a:lnSpc>
                <a:spcPct val="150000"/>
              </a:lnSpc>
            </a:pPr>
            <a:r>
              <a:rPr lang="fa-IR" sz="1600" b="1" dirty="0" smtClean="0"/>
              <a:t>این حرکت نوعی کشش طبیعی به بدن و ناحیه های درگیر ذکر شده داده، و به کاهش کمردرد در هنگام بارداری کمک می کند.</a:t>
            </a:r>
          </a:p>
          <a:p>
            <a:pPr>
              <a:lnSpc>
                <a:spcPct val="150000"/>
              </a:lnSpc>
            </a:pPr>
            <a:r>
              <a:rPr lang="fa-IR" sz="1600" b="1" dirty="0" smtClean="0"/>
              <a:t>برای انجام این حرکت:</a:t>
            </a:r>
          </a:p>
          <a:p>
            <a:pPr>
              <a:lnSpc>
                <a:spcPct val="150000"/>
              </a:lnSpc>
            </a:pPr>
            <a:r>
              <a:rPr lang="fa-IR" sz="1600" b="1" dirty="0" smtClean="0"/>
              <a:t>بند تی آر ایکس را در اندازه متوسط قرار داده، و روی دوپای خود بایستید.</a:t>
            </a:r>
          </a:p>
          <a:p>
            <a:pPr>
              <a:lnSpc>
                <a:spcPct val="150000"/>
              </a:lnSpc>
            </a:pPr>
            <a:r>
              <a:rPr lang="fa-IR" sz="1600" b="1" dirty="0" smtClean="0"/>
              <a:t>سپس یک قدم به عقب برداشته تا جایی که دستان شما روبروی بدنتان قرار گیرند.</a:t>
            </a:r>
          </a:p>
          <a:p>
            <a:pPr>
              <a:lnSpc>
                <a:spcPct val="150000"/>
              </a:lnSpc>
            </a:pPr>
            <a:r>
              <a:rPr lang="fa-IR" sz="1600" b="1" dirty="0" smtClean="0"/>
              <a:t>در این حالت پاهای خود را بیشتر از عرض شانه باز کنید.</a:t>
            </a:r>
          </a:p>
          <a:p>
            <a:pPr>
              <a:lnSpc>
                <a:spcPct val="150000"/>
              </a:lnSpc>
            </a:pPr>
            <a:r>
              <a:rPr lang="fa-IR" sz="1600" b="1" dirty="0" smtClean="0"/>
              <a:t>باسن را به عقب فشار داده و بدن را به کمک دستها کاملا به جلو بکشید.</a:t>
            </a:r>
          </a:p>
          <a:p>
            <a:pPr>
              <a:lnSpc>
                <a:spcPct val="150000"/>
              </a:lnSpc>
            </a:pPr>
            <a:r>
              <a:rPr lang="fa-IR" sz="1600" b="1" dirty="0" smtClean="0"/>
              <a:t>مجددا به حالت اولیه بازگشته و حرکت را تکرار کنید.</a:t>
            </a:r>
          </a:p>
        </p:txBody>
      </p:sp>
      <p:sp>
        <p:nvSpPr>
          <p:cNvPr id="3" name="Title 2"/>
          <p:cNvSpPr>
            <a:spLocks noGrp="1"/>
          </p:cNvSpPr>
          <p:nvPr>
            <p:ph type="title"/>
          </p:nvPr>
        </p:nvSpPr>
        <p:spPr>
          <a:xfrm>
            <a:off x="457200" y="188640"/>
            <a:ext cx="7715200" cy="1228998"/>
          </a:xfrm>
        </p:spPr>
        <p:txBody>
          <a:bodyPr/>
          <a:lstStyle/>
          <a:p>
            <a:pPr algn="r"/>
            <a:r>
              <a:rPr lang="fa-IR" b="1" dirty="0"/>
              <a:t>حرکات ورزش تی ار ایکس در دوران </a:t>
            </a:r>
            <a:r>
              <a:rPr lang="fa-IR" b="1" dirty="0" smtClean="0"/>
              <a:t>بارداری:</a:t>
            </a:r>
            <a:r>
              <a:rPr lang="fa-IR" b="1" dirty="0"/>
              <a:t/>
            </a:r>
            <a:br>
              <a:rPr lang="fa-IR" b="1" dirty="0"/>
            </a:br>
            <a:endParaRPr lang="fa-I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9" y="4725145"/>
            <a:ext cx="2491543" cy="1945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890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39"/>
            <a:ext cx="7632848" cy="5124480"/>
          </a:xfrm>
          <a:prstGeom prst="rect">
            <a:avLst/>
          </a:prstGeom>
        </p:spPr>
        <p:txBody>
          <a:bodyPr wrap="square">
            <a:spAutoFit/>
          </a:bodyPr>
          <a:lstStyle/>
          <a:p>
            <a:pPr>
              <a:lnSpc>
                <a:spcPct val="150000"/>
              </a:lnSpc>
            </a:pPr>
            <a:endParaRPr lang="fa-IR" b="1" dirty="0" smtClean="0"/>
          </a:p>
          <a:p>
            <a:pPr marL="342900" indent="-342900">
              <a:lnSpc>
                <a:spcPct val="150000"/>
              </a:lnSpc>
              <a:buFont typeface="Wingdings" panose="05000000000000000000" pitchFamily="2" charset="2"/>
              <a:buChar char="ü"/>
            </a:pPr>
            <a:r>
              <a:rPr lang="fa-IR" sz="2000" b="1" dirty="0" smtClean="0"/>
              <a:t>کشش عضلات سینه (</a:t>
            </a:r>
            <a:r>
              <a:rPr lang="en-US" sz="2000" b="1" dirty="0" smtClean="0"/>
              <a:t>TRX Chest Stretch</a:t>
            </a:r>
            <a:r>
              <a:rPr lang="fa-IR" sz="2000" b="1" dirty="0" smtClean="0"/>
              <a:t>)</a:t>
            </a:r>
            <a:endParaRPr lang="en-US" sz="2000" b="1" dirty="0" smtClean="0"/>
          </a:p>
          <a:p>
            <a:pPr>
              <a:lnSpc>
                <a:spcPct val="150000"/>
              </a:lnSpc>
            </a:pPr>
            <a:endParaRPr lang="en-US" b="1" dirty="0" smtClean="0"/>
          </a:p>
          <a:p>
            <a:pPr>
              <a:lnSpc>
                <a:spcPct val="150000"/>
              </a:lnSpc>
            </a:pPr>
            <a:r>
              <a:rPr lang="fa-IR" b="1" dirty="0" smtClean="0"/>
              <a:t>در بسیاری از زنان باردار در ماه های آخر بارداری، عضلات قفسه سینه کوتاه می شوند.</a:t>
            </a:r>
          </a:p>
          <a:p>
            <a:pPr>
              <a:lnSpc>
                <a:spcPct val="150000"/>
              </a:lnSpc>
            </a:pPr>
            <a:r>
              <a:rPr lang="fa-IR" b="1" dirty="0" smtClean="0"/>
              <a:t>این حرکت، به بهبود کشش عضلات سینه در دوران بارداری کمک زیادی می کند.</a:t>
            </a:r>
          </a:p>
          <a:p>
            <a:pPr>
              <a:lnSpc>
                <a:spcPct val="150000"/>
              </a:lnSpc>
            </a:pPr>
            <a:r>
              <a:rPr lang="fa-IR" b="1" dirty="0" smtClean="0"/>
              <a:t>با در دست گرفتن بند تی آر ایکس، در نقطه ای بایستید که با کشیده شدن کامل بند، حرف </a:t>
            </a:r>
            <a:r>
              <a:rPr lang="en-US" b="1" dirty="0" smtClean="0"/>
              <a:t>T </a:t>
            </a:r>
            <a:r>
              <a:rPr lang="fa-IR" b="1" dirty="0" smtClean="0"/>
              <a:t>را تشکیل دهند.</a:t>
            </a:r>
          </a:p>
          <a:p>
            <a:pPr>
              <a:lnSpc>
                <a:spcPct val="150000"/>
              </a:lnSpc>
            </a:pPr>
            <a:r>
              <a:rPr lang="fa-IR" b="1" dirty="0" smtClean="0"/>
              <a:t>سپس یک قدم به جلو برداشته به گونه ای که کاملا در عضلات قفسه سینه شما، کشش بوجود آید.</a:t>
            </a:r>
          </a:p>
          <a:p>
            <a:pPr>
              <a:lnSpc>
                <a:spcPct val="150000"/>
              </a:lnSpc>
            </a:pPr>
            <a:r>
              <a:rPr lang="fa-IR" b="1" dirty="0" smtClean="0"/>
              <a:t>دقت کنید که به جلو نیایید که دچار دردکمر شوید .</a:t>
            </a:r>
          </a:p>
          <a:p>
            <a:pPr>
              <a:lnSpc>
                <a:spcPct val="150000"/>
              </a:lnSpc>
            </a:pPr>
            <a:r>
              <a:rPr lang="fa-IR" b="1" dirty="0" smtClean="0"/>
              <a:t>در هنگام اجرای حرکات تی آر ایکس در بارداری سلامت خد را بر کیفیت حرکت ارجهیت دهید .</a:t>
            </a:r>
          </a:p>
          <a:p>
            <a:pPr>
              <a:lnSpc>
                <a:spcPct val="150000"/>
              </a:lnSpc>
            </a:pPr>
            <a:r>
              <a:rPr lang="fa-IR" b="1" dirty="0" smtClean="0"/>
              <a:t>آیا میشود در دوران بارداری تی آر ایکس کار کرد </a:t>
            </a:r>
          </a:p>
          <a:p>
            <a:pPr>
              <a:lnSpc>
                <a:spcPct val="150000"/>
              </a:lnSpc>
            </a:pPr>
            <a:endParaRPr lang="fa-IR" b="1"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9121"/>
            <a:ext cx="3995936" cy="220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6269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7560840" cy="6370975"/>
          </a:xfrm>
          <a:prstGeom prst="rect">
            <a:avLst/>
          </a:prstGeom>
        </p:spPr>
        <p:txBody>
          <a:bodyPr wrap="square">
            <a:spAutoFit/>
          </a:bodyPr>
          <a:lstStyle/>
          <a:p>
            <a:pPr marL="342900" indent="-342900">
              <a:lnSpc>
                <a:spcPct val="150000"/>
              </a:lnSpc>
              <a:buFont typeface="Wingdings" panose="05000000000000000000" pitchFamily="2" charset="2"/>
              <a:buChar char="ü"/>
            </a:pPr>
            <a:r>
              <a:rPr lang="fa-IR" sz="2000" b="1" dirty="0" smtClean="0"/>
              <a:t>پارویی پایین (</a:t>
            </a:r>
            <a:r>
              <a:rPr lang="en-US" sz="2000" b="1" dirty="0" smtClean="0"/>
              <a:t>TRX Low Row</a:t>
            </a:r>
            <a:r>
              <a:rPr lang="fa-IR" sz="2000" b="1" dirty="0" smtClean="0"/>
              <a:t>)</a:t>
            </a:r>
            <a:endParaRPr lang="en-US" sz="2000" b="1" dirty="0" smtClean="0"/>
          </a:p>
          <a:p>
            <a:pPr>
              <a:lnSpc>
                <a:spcPct val="150000"/>
              </a:lnSpc>
            </a:pPr>
            <a:endParaRPr lang="en-US" b="1" dirty="0" smtClean="0"/>
          </a:p>
          <a:p>
            <a:pPr>
              <a:lnSpc>
                <a:spcPct val="150000"/>
              </a:lnSpc>
            </a:pPr>
            <a:r>
              <a:rPr lang="fa-IR" b="1" dirty="0" smtClean="0"/>
              <a:t>همزمان با کوتاه شدن عضلات قفسه سینه در دوران بارداری، عضلات بالای کمر نیز ممکن است ضعیف شده و منجر به خمیدگی یا قوز در کمر شوند.</a:t>
            </a:r>
          </a:p>
          <a:p>
            <a:pPr>
              <a:lnSpc>
                <a:spcPct val="150000"/>
              </a:lnSpc>
            </a:pPr>
            <a:r>
              <a:rPr lang="fa-IR" b="1" dirty="0" smtClean="0"/>
              <a:t>حرکت پارویی پایین در ورزش تی آر ایکس، یک تمرین اصلاحی عالی برای مبارزه با این مشکل است.</a:t>
            </a:r>
          </a:p>
          <a:p>
            <a:pPr>
              <a:lnSpc>
                <a:spcPct val="150000"/>
              </a:lnSpc>
            </a:pPr>
            <a:r>
              <a:rPr lang="fa-IR" b="1" dirty="0" smtClean="0"/>
              <a:t>بند تی آر ایکس را تا جای ممکن کوتاه کرده و روی نقطه ثقل بدن خود (مقابل لگن) بایستید.</a:t>
            </a:r>
          </a:p>
          <a:p>
            <a:pPr>
              <a:lnSpc>
                <a:spcPct val="150000"/>
              </a:lnSpc>
            </a:pPr>
            <a:r>
              <a:rPr lang="fa-IR" b="1" dirty="0" smtClean="0"/>
              <a:t>هرچه بدن شما زاویه تیزتری با زمین ایجاد کند، انجام حرکت دشوارتر خواهد بود.</a:t>
            </a:r>
          </a:p>
          <a:p>
            <a:pPr>
              <a:lnSpc>
                <a:spcPct val="150000"/>
              </a:lnSpc>
            </a:pPr>
            <a:r>
              <a:rPr lang="fa-IR" b="1" dirty="0" smtClean="0"/>
              <a:t>نخست بایستی دست های شما روبروی قفسه سینه تان قرار داشته باشد.در این حالت، تیغه شانه به پشت کمر می چسبد.</a:t>
            </a:r>
          </a:p>
          <a:p>
            <a:pPr>
              <a:lnSpc>
                <a:spcPct val="150000"/>
              </a:lnSpc>
            </a:pPr>
            <a:r>
              <a:rPr lang="fa-IR" b="1" dirty="0" smtClean="0"/>
              <a:t>سپس به آرامی از عقب پایین بیایید. تا جایی که دست های شما کاملا صاف شوند.</a:t>
            </a:r>
          </a:p>
          <a:p>
            <a:pPr>
              <a:lnSpc>
                <a:spcPct val="150000"/>
              </a:lnSpc>
            </a:pPr>
            <a:r>
              <a:rPr lang="fa-IR" b="1" dirty="0" smtClean="0"/>
              <a:t>سعی کنید که بدن شما کاملا در یک خط صاف قرار گیرد.</a:t>
            </a:r>
          </a:p>
          <a:p>
            <a:pPr>
              <a:lnSpc>
                <a:spcPct val="150000"/>
              </a:lnSpc>
            </a:pPr>
            <a:r>
              <a:rPr lang="fa-IR" b="1" dirty="0" smtClean="0"/>
              <a:t>مجددا خود را بالا کشیده و به حالت اول بازگردید.</a:t>
            </a:r>
          </a:p>
          <a:p>
            <a:pPr>
              <a:lnSpc>
                <a:spcPct val="150000"/>
              </a:lnSpc>
            </a:pPr>
            <a:r>
              <a:rPr lang="fa-IR" b="1" dirty="0" smtClean="0"/>
              <a:t>حرکت را تکرار کنید.</a:t>
            </a:r>
          </a:p>
          <a:p>
            <a:pPr>
              <a:lnSpc>
                <a:spcPct val="150000"/>
              </a:lnSpc>
            </a:pPr>
            <a:endParaRPr lang="fa-IR" b="1"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68105"/>
            <a:ext cx="3564507" cy="1982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554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7560840" cy="6059351"/>
          </a:xfrm>
          <a:prstGeom prst="rect">
            <a:avLst/>
          </a:prstGeom>
        </p:spPr>
        <p:txBody>
          <a:bodyPr wrap="square">
            <a:spAutoFit/>
          </a:bodyPr>
          <a:lstStyle/>
          <a:p>
            <a:pPr marL="342900" indent="-342900">
              <a:lnSpc>
                <a:spcPct val="150000"/>
              </a:lnSpc>
              <a:buFont typeface="Wingdings" panose="05000000000000000000" pitchFamily="2" charset="2"/>
              <a:buChar char="ü"/>
            </a:pPr>
            <a:r>
              <a:rPr lang="fa-IR" sz="2000" b="1" dirty="0" smtClean="0"/>
              <a:t>اسکوات و لانجز </a:t>
            </a:r>
            <a:r>
              <a:rPr lang="en-US" sz="2000" b="1" dirty="0" smtClean="0"/>
              <a:t>TRX Assisted Squats and Lunges)</a:t>
            </a:r>
            <a:r>
              <a:rPr lang="fa-IR" sz="2000" b="1" dirty="0" smtClean="0"/>
              <a:t>)</a:t>
            </a:r>
            <a:endParaRPr lang="en-US" sz="2000" b="1" dirty="0" smtClean="0"/>
          </a:p>
          <a:p>
            <a:pPr>
              <a:lnSpc>
                <a:spcPct val="150000"/>
              </a:lnSpc>
            </a:pPr>
            <a:endParaRPr lang="en-US" b="1" dirty="0" smtClean="0"/>
          </a:p>
          <a:p>
            <a:pPr>
              <a:lnSpc>
                <a:spcPct val="150000"/>
              </a:lnSpc>
            </a:pPr>
            <a:r>
              <a:rPr lang="fa-IR" b="1" dirty="0" smtClean="0"/>
              <a:t>تقویت عضلات سرینی برای کمک به تثبیت مفصل ران و بهبود وضع حمل در دوران بارداری بسیار مهم است و یکی از مهمترین حرکات تی آر ایکس در بارداری میباشد .</a:t>
            </a:r>
          </a:p>
          <a:p>
            <a:pPr>
              <a:lnSpc>
                <a:spcPct val="150000"/>
              </a:lnSpc>
            </a:pPr>
            <a:r>
              <a:rPr lang="fa-IR" b="1" dirty="0" smtClean="0"/>
              <a:t>که البته با دقیت بسیار زیادی بایتسی انجام شود و همیشه سلامت کودک شما مهمتر از هر ورزشی و هر حرکتی میباشد .</a:t>
            </a:r>
          </a:p>
          <a:p>
            <a:pPr>
              <a:lnSpc>
                <a:spcPct val="150000"/>
              </a:lnSpc>
            </a:pPr>
            <a:r>
              <a:rPr lang="fa-IR" b="1" dirty="0" smtClean="0"/>
              <a:t>حرکت لانجز، یک حرکت عالی برای بهبود تعادل و افزایش قدرت پاها می باشد.</a:t>
            </a:r>
          </a:p>
          <a:p>
            <a:pPr>
              <a:lnSpc>
                <a:spcPct val="150000"/>
              </a:lnSpc>
            </a:pPr>
            <a:r>
              <a:rPr lang="fa-IR" b="1" dirty="0" smtClean="0"/>
              <a:t>با پیشرفت دوران بارداری، وزن زنان افزایش یافته و مفاصل آن ها سست می شود، همین مساله باعث می گردد که انجام حرکت لانجز برای آن ها دشوارتر شود. درصورت کمک گرفتن از بند های تی آر ایکس، انجام حرکات تی آر ایکس و لانجز برای زنان در دوران بارداری ساده ترمی شود.</a:t>
            </a:r>
          </a:p>
          <a:p>
            <a:pPr>
              <a:lnSpc>
                <a:spcPct val="150000"/>
              </a:lnSpc>
            </a:pPr>
            <a:endParaRPr lang="fa-IR" b="1" dirty="0" smtClean="0"/>
          </a:p>
          <a:p>
            <a:pPr>
              <a:lnSpc>
                <a:spcPct val="150000"/>
              </a:lnSpc>
            </a:pPr>
            <a:r>
              <a:rPr lang="fa-IR" b="1" dirty="0" smtClean="0"/>
              <a:t> </a:t>
            </a:r>
          </a:p>
          <a:p>
            <a:pPr>
              <a:lnSpc>
                <a:spcPct val="150000"/>
              </a:lnSpc>
            </a:pPr>
            <a:endParaRPr lang="fa-IR" b="1" dirty="0" smtClean="0"/>
          </a:p>
          <a:p>
            <a:pPr>
              <a:lnSpc>
                <a:spcPct val="150000"/>
              </a:lnSpc>
            </a:pPr>
            <a:endParaRPr lang="fa-IR" b="1"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81128"/>
            <a:ext cx="7560840" cy="2012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8154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483" y="764705"/>
            <a:ext cx="7488832" cy="4708981"/>
          </a:xfrm>
          <a:prstGeom prst="rect">
            <a:avLst/>
          </a:prstGeom>
        </p:spPr>
        <p:txBody>
          <a:bodyPr wrap="square">
            <a:spAutoFit/>
          </a:bodyPr>
          <a:lstStyle/>
          <a:p>
            <a:pPr marL="342900" indent="-342900">
              <a:lnSpc>
                <a:spcPct val="150000"/>
              </a:lnSpc>
              <a:buFont typeface="Wingdings" panose="05000000000000000000" pitchFamily="2" charset="2"/>
              <a:buChar char="ü"/>
            </a:pPr>
            <a:r>
              <a:rPr lang="fa-IR" sz="2000" b="1" dirty="0" smtClean="0"/>
              <a:t>ضربه پاشنه پا </a:t>
            </a:r>
            <a:r>
              <a:rPr lang="en-US" sz="2000" b="1" dirty="0" smtClean="0"/>
              <a:t>TRX Resisted Heel Taps)</a:t>
            </a:r>
            <a:r>
              <a:rPr lang="fa-IR" sz="2000" b="1" dirty="0" smtClean="0"/>
              <a:t>)</a:t>
            </a:r>
            <a:endParaRPr lang="en-US" sz="2000" b="1" dirty="0" smtClean="0"/>
          </a:p>
          <a:p>
            <a:pPr>
              <a:lnSpc>
                <a:spcPct val="150000"/>
              </a:lnSpc>
            </a:pPr>
            <a:endParaRPr lang="en-US" b="1" dirty="0" smtClean="0"/>
          </a:p>
          <a:p>
            <a:pPr>
              <a:lnSpc>
                <a:spcPct val="150000"/>
              </a:lnSpc>
            </a:pPr>
            <a:r>
              <a:rPr lang="fa-IR" b="1" dirty="0" smtClean="0"/>
              <a:t>انجام حرکاتی که باعث تقویت عضلات مورب شکمی می شود، می تواند باعث جلوگیری از دو تکه شدن ماهیچه راست شکمی (</a:t>
            </a:r>
            <a:r>
              <a:rPr lang="en-US" b="1" dirty="0" smtClean="0"/>
              <a:t>diastasis recti)، </a:t>
            </a:r>
            <a:r>
              <a:rPr lang="fa-IR" b="1" dirty="0" smtClean="0"/>
              <a:t>نازک شدن خط سفید شکم (</a:t>
            </a:r>
            <a:r>
              <a:rPr lang="en-US" b="1" dirty="0" smtClean="0"/>
              <a:t>(</a:t>
            </a:r>
            <a:r>
              <a:rPr lang="en-US" b="1" dirty="0" err="1" smtClean="0"/>
              <a:t>linea</a:t>
            </a:r>
            <a:r>
              <a:rPr lang="en-US" b="1" dirty="0" smtClean="0"/>
              <a:t> alba </a:t>
            </a:r>
            <a:r>
              <a:rPr lang="fa-IR" b="1" dirty="0" smtClean="0"/>
              <a:t>و جلوافتادگی قسمت میانی شکم شود.</a:t>
            </a:r>
          </a:p>
          <a:p>
            <a:pPr>
              <a:lnSpc>
                <a:spcPct val="150000"/>
              </a:lnSpc>
            </a:pPr>
            <a:r>
              <a:rPr lang="fa-IR" b="1" dirty="0" smtClean="0"/>
              <a:t>برای انجام این حرکت روی زمین دراز بکشید.</a:t>
            </a:r>
          </a:p>
          <a:p>
            <a:pPr>
              <a:lnSpc>
                <a:spcPct val="150000"/>
              </a:lnSpc>
            </a:pPr>
            <a:r>
              <a:rPr lang="fa-IR" b="1" dirty="0" smtClean="0"/>
              <a:t>هر دو دست خود را کنار پاها قرار داده و در حالی که بند های تی آر ایکس را در دست نگه داشته اید، دست ها را به پایین فشار دهید.</a:t>
            </a:r>
          </a:p>
          <a:p>
            <a:pPr>
              <a:lnSpc>
                <a:spcPct val="150000"/>
              </a:lnSpc>
            </a:pPr>
            <a:r>
              <a:rPr lang="fa-IR" b="1" dirty="0" smtClean="0"/>
              <a:t>زانوهای خود را ۹۰ درجه خم کرده و به همین شکل پاها را بالا بیاورید.</a:t>
            </a:r>
          </a:p>
          <a:p>
            <a:pPr>
              <a:lnSpc>
                <a:spcPct val="150000"/>
              </a:lnSpc>
            </a:pPr>
            <a:r>
              <a:rPr lang="fa-IR" b="1" dirty="0" smtClean="0"/>
              <a:t>به آرامی یکی از پاشنه های پا را پایین و نزدیک زمین آورده، تا جایی که هنوز کمر شما از روی زمین بلند نشده است.</a:t>
            </a:r>
          </a:p>
        </p:txBody>
      </p:sp>
    </p:spTree>
    <p:extLst>
      <p:ext uri="{BB962C8B-B14F-4D97-AF65-F5344CB8AC3E}">
        <p14:creationId xmlns:p14="http://schemas.microsoft.com/office/powerpoint/2010/main" val="4880827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7488832" cy="3000821"/>
          </a:xfrm>
          <a:prstGeom prst="rect">
            <a:avLst/>
          </a:prstGeom>
        </p:spPr>
        <p:txBody>
          <a:bodyPr wrap="square">
            <a:spAutoFit/>
          </a:bodyPr>
          <a:lstStyle/>
          <a:p>
            <a:pPr>
              <a:lnSpc>
                <a:spcPct val="150000"/>
              </a:lnSpc>
            </a:pPr>
            <a:r>
              <a:rPr lang="fa-IR" b="1" dirty="0" smtClean="0"/>
              <a:t>مجددا پا را به حالت اولیه بازگردانده و حرکت را با پای دیگر نیز تکرار کنید.</a:t>
            </a:r>
          </a:p>
          <a:p>
            <a:pPr>
              <a:lnSpc>
                <a:spcPct val="150000"/>
              </a:lnSpc>
            </a:pPr>
            <a:r>
              <a:rPr lang="fa-IR" b="1" dirty="0" smtClean="0"/>
              <a:t>این حرکت را حداکثر ۳۰ ثانیه انجام دهید.</a:t>
            </a:r>
          </a:p>
          <a:p>
            <a:pPr>
              <a:lnSpc>
                <a:spcPct val="150000"/>
              </a:lnSpc>
            </a:pPr>
            <a:endParaRPr lang="fa-IR" b="1" dirty="0" smtClean="0"/>
          </a:p>
          <a:p>
            <a:pPr>
              <a:lnSpc>
                <a:spcPct val="150000"/>
              </a:lnSpc>
            </a:pPr>
            <a:r>
              <a:rPr lang="fa-IR" b="1" dirty="0" smtClean="0"/>
              <a:t>نکته: از آنجایی که این حرکت در حالت طاق باز (دراز کشیده به پشت) انجام می شود؛ از انجام این حرکت بیش از ۳۰ ثانیه خودداری کنید. همچنین بین هر ست تمرینی، به مدت چند ثانیه به پهلوهای خود دراز بکشید.</a:t>
            </a:r>
          </a:p>
          <a:p>
            <a:pPr>
              <a:lnSpc>
                <a:spcPct val="150000"/>
              </a:lnSpc>
            </a:pPr>
            <a:endParaRPr lang="fa-IR" b="1" dirty="0" smtClean="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68961"/>
            <a:ext cx="3816424" cy="3477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8961"/>
            <a:ext cx="3744416" cy="3477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6671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9"/>
            <a:ext cx="7200800" cy="4708981"/>
          </a:xfrm>
          <a:prstGeom prst="rect">
            <a:avLst/>
          </a:prstGeom>
        </p:spPr>
        <p:txBody>
          <a:bodyPr wrap="square">
            <a:spAutoFit/>
          </a:bodyPr>
          <a:lstStyle/>
          <a:p>
            <a:pPr marL="342900" indent="-342900">
              <a:lnSpc>
                <a:spcPct val="150000"/>
              </a:lnSpc>
              <a:buFont typeface="Wingdings" panose="05000000000000000000" pitchFamily="2" charset="2"/>
              <a:buChar char="ü"/>
            </a:pPr>
            <a:r>
              <a:rPr lang="fa-IR" sz="2000" b="1" dirty="0" smtClean="0"/>
              <a:t>اقدامات احتیاطی در حین دوران بارداری</a:t>
            </a:r>
          </a:p>
          <a:p>
            <a:pPr>
              <a:lnSpc>
                <a:spcPct val="150000"/>
              </a:lnSpc>
            </a:pPr>
            <a:endParaRPr lang="fa-IR" b="1" dirty="0" smtClean="0"/>
          </a:p>
          <a:p>
            <a:pPr marL="285750" indent="-285750">
              <a:lnSpc>
                <a:spcPct val="150000"/>
              </a:lnSpc>
              <a:buFont typeface="Wingdings" panose="05000000000000000000" pitchFamily="2" charset="2"/>
              <a:buChar char="ü"/>
            </a:pPr>
            <a:r>
              <a:rPr lang="fa-IR" b="1" dirty="0" smtClean="0"/>
              <a:t>اقدامات احتیاطی قبل از تولد</a:t>
            </a:r>
          </a:p>
          <a:p>
            <a:pPr>
              <a:lnSpc>
                <a:spcPct val="150000"/>
              </a:lnSpc>
            </a:pPr>
            <a:endParaRPr lang="fa-IR" b="1" dirty="0" smtClean="0"/>
          </a:p>
          <a:p>
            <a:pPr>
              <a:lnSpc>
                <a:spcPct val="150000"/>
              </a:lnSpc>
            </a:pPr>
            <a:r>
              <a:rPr lang="fa-IR" b="1" dirty="0" smtClean="0"/>
              <a:t>کنگره زنان و زایمان آمریکا اولین توصیه های خود را در مورد ورزش در دوران بارداری در سال ۱۹۸۵ منتشر کرد. از آن زمان ، این موارد یک بار در سال ۱۹۹۴ و بار دیگر در سال ۲۰۰۲ به روز شده اند. موارد منع ورزش در دوران بارداری و مشاوره از پزشک در این زمینه، عبارتند از:</a:t>
            </a:r>
          </a:p>
          <a:p>
            <a:pPr>
              <a:lnSpc>
                <a:spcPct val="150000"/>
              </a:lnSpc>
            </a:pPr>
            <a:r>
              <a:rPr lang="fa-IR" b="1" dirty="0" smtClean="0"/>
              <a:t>خونریزی واژن</a:t>
            </a:r>
          </a:p>
          <a:p>
            <a:pPr>
              <a:lnSpc>
                <a:spcPct val="150000"/>
              </a:lnSpc>
            </a:pPr>
            <a:r>
              <a:rPr lang="fa-IR" b="1" dirty="0" smtClean="0"/>
              <a:t>تورم ناگهانی مچ پا ، دست ها یا صورت</a:t>
            </a:r>
          </a:p>
          <a:p>
            <a:pPr>
              <a:lnSpc>
                <a:spcPct val="150000"/>
              </a:lnSpc>
            </a:pPr>
            <a:r>
              <a:rPr lang="fa-IR" b="1" dirty="0" smtClean="0"/>
              <a:t>سرگیجه یا ضعف</a:t>
            </a:r>
          </a:p>
        </p:txBody>
      </p:sp>
    </p:spTree>
    <p:extLst>
      <p:ext uri="{BB962C8B-B14F-4D97-AF65-F5344CB8AC3E}">
        <p14:creationId xmlns:p14="http://schemas.microsoft.com/office/powerpoint/2010/main" val="21913264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9"/>
            <a:ext cx="7128792" cy="3000821"/>
          </a:xfrm>
          <a:prstGeom prst="rect">
            <a:avLst/>
          </a:prstGeom>
        </p:spPr>
        <p:txBody>
          <a:bodyPr wrap="square">
            <a:spAutoFit/>
          </a:bodyPr>
          <a:lstStyle/>
          <a:p>
            <a:pPr>
              <a:lnSpc>
                <a:spcPct val="150000"/>
              </a:lnSpc>
            </a:pPr>
            <a:r>
              <a:rPr lang="fa-IR" b="1" dirty="0" smtClean="0"/>
              <a:t>سردردهای مداوم ، شدید و یا اختلالات بینایی</a:t>
            </a:r>
          </a:p>
          <a:p>
            <a:pPr>
              <a:lnSpc>
                <a:spcPct val="150000"/>
              </a:lnSpc>
            </a:pPr>
            <a:r>
              <a:rPr lang="fa-IR" b="1" dirty="0" smtClean="0"/>
              <a:t>درد قفسه سینه ، خستگی بیش از حد یا تپش قلب</a:t>
            </a:r>
          </a:p>
          <a:p>
            <a:pPr>
              <a:lnSpc>
                <a:spcPct val="150000"/>
              </a:lnSpc>
            </a:pPr>
            <a:r>
              <a:rPr lang="fa-IR" b="1" dirty="0" smtClean="0"/>
              <a:t>درد غیر قابل توضیح شکم</a:t>
            </a:r>
          </a:p>
          <a:p>
            <a:pPr>
              <a:lnSpc>
                <a:spcPct val="150000"/>
              </a:lnSpc>
            </a:pPr>
            <a:r>
              <a:rPr lang="fa-IR" b="1" dirty="0" smtClean="0"/>
              <a:t>درد یا تورم ساق پا</a:t>
            </a:r>
          </a:p>
          <a:p>
            <a:pPr>
              <a:lnSpc>
                <a:spcPct val="150000"/>
              </a:lnSpc>
            </a:pPr>
            <a:r>
              <a:rPr lang="fa-IR" b="1" dirty="0" smtClean="0"/>
              <a:t>انقباضات مداوم که ممکن است نشانه زایمان زودرس باشد</a:t>
            </a:r>
          </a:p>
          <a:p>
            <a:pPr>
              <a:lnSpc>
                <a:spcPct val="150000"/>
              </a:lnSpc>
            </a:pPr>
            <a:r>
              <a:rPr lang="fa-IR" b="1" dirty="0" smtClean="0"/>
              <a:t>افزایش وزن ناچیز [کمتر از ۱ کیلوگرم در هر ماه در طول دو سه ماهه آخر]</a:t>
            </a:r>
          </a:p>
          <a:p>
            <a:pPr>
              <a:lnSpc>
                <a:spcPct val="150000"/>
              </a:lnSpc>
            </a:pPr>
            <a:r>
              <a:rPr lang="fa-IR" b="1" dirty="0" smtClean="0"/>
              <a:t>ترشح مایعات آمنیوتیک</a:t>
            </a:r>
            <a:endParaRPr lang="fa-IR" b="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37534"/>
            <a:ext cx="6984776" cy="2367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3254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5416"/>
            <a:ext cx="7467600" cy="1143000"/>
          </a:xfrm>
        </p:spPr>
        <p:txBody>
          <a:bodyPr/>
          <a:lstStyle/>
          <a:p>
            <a:pPr marL="457200" indent="-457200" algn="r">
              <a:buFont typeface="Arial" panose="020B0604020202020204" pitchFamily="34" charset="0"/>
              <a:buChar char="•"/>
            </a:pPr>
            <a:r>
              <a:rPr lang="fa-IR" b="1" dirty="0" smtClean="0"/>
              <a:t>انواع کش ها</a:t>
            </a:r>
            <a:endParaRPr lang="fa-IR" b="1" dirty="0"/>
          </a:p>
        </p:txBody>
      </p:sp>
      <p:sp>
        <p:nvSpPr>
          <p:cNvPr id="3" name="Rectangle 2"/>
          <p:cNvSpPr/>
          <p:nvPr/>
        </p:nvSpPr>
        <p:spPr>
          <a:xfrm>
            <a:off x="179512" y="908721"/>
            <a:ext cx="7632848" cy="4893647"/>
          </a:xfrm>
          <a:prstGeom prst="rect">
            <a:avLst/>
          </a:prstGeom>
        </p:spPr>
        <p:txBody>
          <a:bodyPr wrap="square">
            <a:spAutoFit/>
          </a:bodyPr>
          <a:lstStyle/>
          <a:p>
            <a:endParaRPr lang="fa-IR" dirty="0" smtClean="0"/>
          </a:p>
          <a:p>
            <a:pPr>
              <a:lnSpc>
                <a:spcPct val="150000"/>
              </a:lnSpc>
            </a:pPr>
            <a:r>
              <a:rPr lang="fa-IR" sz="1600" b="1" dirty="0" smtClean="0"/>
              <a:t>کش‌های ورزشی انواع مختلفی دارند؛ طول این کش‌ها بسیار متنوع است و مانند وزنه‌های آزاد، کش‌های ورزشی نیز با سطوح مختلفی از مقاومت در بازار موجود هستند. برخی از این کش‌ها دارای دسته در دو طرف هستند که با توجه به محل قرارگیری آنها در دستان شما برای تمرینات بالا تنه و یا در انتهای پاهایتان برای تمرینات پایین تنه استفاده شوند. البته برخی مدل‌های این کش‌ها فاقد دسته هستند.</a:t>
            </a:r>
            <a:endParaRPr lang="fa-IR" sz="1600" dirty="0" smtClean="0"/>
          </a:p>
          <a:p>
            <a:pPr>
              <a:lnSpc>
                <a:spcPct val="150000"/>
              </a:lnSpc>
            </a:pPr>
            <a:r>
              <a:rPr lang="fa-IR" sz="1600" b="1" dirty="0" smtClean="0"/>
              <a:t>انواع مختلفی از کش وجود دارد که انواع رایج آن را در زیر توضیح دادیم.</a:t>
            </a:r>
          </a:p>
          <a:p>
            <a:endParaRPr lang="fa-IR" dirty="0" smtClean="0"/>
          </a:p>
          <a:p>
            <a:pPr marL="457200" indent="-457200">
              <a:buFont typeface="+mj-lt"/>
              <a:buAutoNum type="arabicPeriod"/>
            </a:pPr>
            <a:r>
              <a:rPr lang="fa-IR" sz="2400" b="1" dirty="0" smtClean="0"/>
              <a:t>کش‌های پیلاتس (</a:t>
            </a:r>
            <a:r>
              <a:rPr lang="en-US" sz="2400" b="1" dirty="0" smtClean="0"/>
              <a:t>Pilates bands</a:t>
            </a:r>
            <a:r>
              <a:rPr lang="fa-IR" sz="2400" b="1" dirty="0" smtClean="0"/>
              <a:t>)</a:t>
            </a:r>
            <a:endParaRPr lang="en-US" sz="2400" b="1" dirty="0" smtClean="0"/>
          </a:p>
          <a:p>
            <a:endParaRPr lang="en-US" dirty="0" smtClean="0"/>
          </a:p>
          <a:p>
            <a:endParaRPr lang="en-US" dirty="0" smtClean="0"/>
          </a:p>
          <a:p>
            <a:pPr>
              <a:lnSpc>
                <a:spcPct val="150000"/>
              </a:lnSpc>
            </a:pPr>
            <a:r>
              <a:rPr lang="fa-IR" sz="1600" b="1" dirty="0" smtClean="0"/>
              <a:t>این کش‌ها بعلت مقاومت کمی که دارند در ابتدا بیشتر در مراکز توانبخشی و فیزیوتراپی مورد استفاده قرار می‌گرفتند اما با گذشت زمان بعلت اینکه رنج وسیعی از حرکات را می‌شد با آن انجام داد به یک وسیله ورزشی جدایی ناپذیر در باشگاه‌های ورزشی تبدیل گردید. این کش‌ها در طول‌های مختلف از ۱/۲ تا ۳ متر و بیشتر تولید می‌شوند و معمولا پهنای این کش‌ها بین ۱۰ تا ۲۰ سانتیمتر می‌باشد. </a:t>
            </a:r>
            <a:endParaRPr lang="fa-IR" sz="1600" dirty="0"/>
          </a:p>
        </p:txBody>
      </p:sp>
    </p:spTree>
    <p:extLst>
      <p:ext uri="{BB962C8B-B14F-4D97-AF65-F5344CB8AC3E}">
        <p14:creationId xmlns:p14="http://schemas.microsoft.com/office/powerpoint/2010/main" val="42726958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200" dirty="0" smtClean="0">
                <a:solidFill>
                  <a:schemeClr val="accent2">
                    <a:lumMod val="60000"/>
                    <a:lumOff val="40000"/>
                  </a:schemeClr>
                </a:solidFill>
              </a:rPr>
              <a:t>تمرینات با کش</a:t>
            </a:r>
            <a:endParaRPr lang="fa-IR" sz="3200" dirty="0">
              <a:solidFill>
                <a:schemeClr val="accent2">
                  <a:lumMod val="60000"/>
                  <a:lumOff val="40000"/>
                </a:schemeClr>
              </a:solidFill>
            </a:endParaRPr>
          </a:p>
        </p:txBody>
      </p:sp>
      <p:sp>
        <p:nvSpPr>
          <p:cNvPr id="4" name="Text Placeholder 3"/>
          <p:cNvSpPr>
            <a:spLocks noGrp="1"/>
          </p:cNvSpPr>
          <p:nvPr>
            <p:ph type="body" sz="half" idx="2"/>
          </p:nvPr>
        </p:nvSpPr>
        <p:spPr>
          <a:xfrm>
            <a:off x="6516217" y="264796"/>
            <a:ext cx="1773583" cy="6188541"/>
          </a:xfrm>
        </p:spPr>
        <p:txBody>
          <a:bodyPr>
            <a:normAutofit/>
          </a:bodyPr>
          <a:lstStyle/>
          <a:p>
            <a:r>
              <a:rPr lang="fa-IR" sz="2000" b="1" dirty="0" smtClean="0"/>
              <a:t>تهیه کنندگان:</a:t>
            </a:r>
          </a:p>
          <a:p>
            <a:pPr marL="285750" indent="-285750">
              <a:buFont typeface="Wingdings" panose="05000000000000000000" pitchFamily="2" charset="2"/>
              <a:buChar char="v"/>
            </a:pPr>
            <a:r>
              <a:rPr lang="fa-IR" sz="1600" b="1" dirty="0" smtClean="0"/>
              <a:t>مهشید ایلبیگی پور</a:t>
            </a:r>
          </a:p>
          <a:p>
            <a:endParaRPr lang="fa-IR" sz="1600" b="1" dirty="0" smtClean="0"/>
          </a:p>
          <a:p>
            <a:pPr marL="285750" indent="-285750">
              <a:buFont typeface="Wingdings" panose="05000000000000000000" pitchFamily="2" charset="2"/>
              <a:buChar char="v"/>
            </a:pPr>
            <a:r>
              <a:rPr lang="fa-IR" sz="1600" b="1" dirty="0" smtClean="0"/>
              <a:t>نجمه زارع</a:t>
            </a:r>
          </a:p>
          <a:p>
            <a:endParaRPr lang="fa-IR" sz="1600" b="1" dirty="0" smtClean="0"/>
          </a:p>
          <a:p>
            <a:pPr marL="285750" indent="-285750">
              <a:buFont typeface="Wingdings" panose="05000000000000000000" pitchFamily="2" charset="2"/>
              <a:buChar char="v"/>
            </a:pPr>
            <a:r>
              <a:rPr lang="fa-IR" sz="1600" b="1" dirty="0" smtClean="0"/>
              <a:t>مریم مهدوی</a:t>
            </a:r>
          </a:p>
          <a:p>
            <a:pPr marL="285750" indent="-285750">
              <a:buFont typeface="Wingdings" panose="05000000000000000000" pitchFamily="2" charset="2"/>
              <a:buChar char="v"/>
            </a:pPr>
            <a:endParaRPr lang="fa-IR" sz="1600" b="1" dirty="0"/>
          </a:p>
          <a:p>
            <a:pPr marL="285750" indent="-285750">
              <a:buFont typeface="Wingdings" panose="05000000000000000000" pitchFamily="2" charset="2"/>
              <a:buChar char="v"/>
            </a:pPr>
            <a:r>
              <a:rPr lang="fa-IR" sz="1600" b="1" dirty="0" smtClean="0"/>
              <a:t>نادیا همتی</a:t>
            </a:r>
            <a:endParaRPr lang="fa-IR" sz="1600" b="1" dirty="0"/>
          </a:p>
          <a:p>
            <a:endParaRPr lang="fa-IR" sz="1600" b="1" dirty="0" smtClean="0"/>
          </a:p>
        </p:txBody>
      </p:sp>
      <p:sp>
        <p:nvSpPr>
          <p:cNvPr id="5" name="Picture Placeholder 2"/>
          <p:cNvSpPr txBox="1">
            <a:spLocks/>
          </p:cNvSpPr>
          <p:nvPr/>
        </p:nvSpPr>
        <p:spPr>
          <a:xfrm>
            <a:off x="0" y="-10818"/>
            <a:ext cx="6172200" cy="6858000"/>
          </a:xfrm>
          <a:prstGeom prst="rect">
            <a:avLst/>
          </a:prstGeom>
          <a:solidFill>
            <a:schemeClr val="bg2"/>
          </a:solidFill>
          <a:ln w="127000" cap="rnd" cmpd="sng" algn="ctr">
            <a:noFill/>
            <a:prstDash val="solid"/>
          </a:ln>
          <a:effectLst/>
        </p:spPr>
      </p:sp>
      <p:pic>
        <p:nvPicPr>
          <p:cNvPr id="2457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648" r="46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6904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4">
                                            <p:txEl>
                                              <p:pRg st="0" end="0"/>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grpId="0" nodeType="clickEffect">
                                  <p:stCondLst>
                                    <p:cond delay="0"/>
                                  </p:stCondLst>
                                  <p:iterate type="lt">
                                    <p:tmPct val="4000"/>
                                  </p:iterate>
                                  <p:childTnLst>
                                    <p:set>
                                      <p:cBhvr override="childStyle">
                                        <p:cTn id="16" dur="500" fill="hold"/>
                                        <p:tgtEl>
                                          <p:spTgt spid="4">
                                            <p:txEl>
                                              <p:pRg st="1" end="1"/>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4">
                                            <p:txEl>
                                              <p:pRg st="3" end="3"/>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4">
                                            <p:txEl>
                                              <p:pRg st="5" end="5"/>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0" nodeType="clickEffect">
                                  <p:stCondLst>
                                    <p:cond delay="0"/>
                                  </p:stCondLst>
                                  <p:iterate type="lt">
                                    <p:tmPct val="4000"/>
                                  </p:iterate>
                                  <p:childTnLst>
                                    <p:set>
                                      <p:cBhvr override="childStyle">
                                        <p:cTn id="28" dur="500" fill="hold"/>
                                        <p:tgtEl>
                                          <p:spTgt spid="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636912"/>
            <a:ext cx="37338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Autofit/>
          </a:bodyPr>
          <a:lstStyle/>
          <a:p>
            <a:pPr algn="r"/>
            <a:r>
              <a:rPr lang="fa-IR" sz="4400" dirty="0" smtClean="0"/>
              <a:t>منابع:</a:t>
            </a:r>
            <a:endParaRPr lang="fa-IR" sz="4400" dirty="0"/>
          </a:p>
        </p:txBody>
      </p:sp>
      <p:sp>
        <p:nvSpPr>
          <p:cNvPr id="6" name="Text Placeholder 5"/>
          <p:cNvSpPr>
            <a:spLocks noGrp="1"/>
          </p:cNvSpPr>
          <p:nvPr>
            <p:ph type="body" idx="2"/>
          </p:nvPr>
        </p:nvSpPr>
        <p:spPr>
          <a:xfrm>
            <a:off x="6444208" y="274320"/>
            <a:ext cx="1895120" cy="4983480"/>
          </a:xfrm>
          <a:solidFill>
            <a:schemeClr val="accent1">
              <a:lumMod val="20000"/>
              <a:lumOff val="80000"/>
            </a:schemeClr>
          </a:solidFill>
          <a:ln>
            <a:solidFill>
              <a:schemeClr val="tx1"/>
            </a:solidFill>
          </a:ln>
        </p:spPr>
        <p:txBody>
          <a:bodyPr>
            <a:normAutofit/>
          </a:bodyPr>
          <a:lstStyle/>
          <a:p>
            <a:pPr marL="171450" indent="-171450">
              <a:buFont typeface="Wingdings" panose="05000000000000000000" pitchFamily="2" charset="2"/>
              <a:buChar char="q"/>
            </a:pPr>
            <a:r>
              <a:rPr lang="fa-IR" sz="1800" b="1" dirty="0" smtClean="0"/>
              <a:t>مقالات ورزشی </a:t>
            </a:r>
            <a:r>
              <a:rPr lang="en-US" sz="1800" b="1" dirty="0" smtClean="0"/>
              <a:t>dynamic pit</a:t>
            </a:r>
            <a:endParaRPr lang="fa-IR" sz="1800" b="1" dirty="0" smtClean="0"/>
          </a:p>
          <a:p>
            <a:pPr marL="171450" indent="-171450">
              <a:buFont typeface="Wingdings" panose="05000000000000000000" pitchFamily="2" charset="2"/>
              <a:buChar char="q"/>
            </a:pPr>
            <a:r>
              <a:rPr lang="fa-IR" sz="1800" b="1" dirty="0" smtClean="0"/>
              <a:t>کتاب تمرینات قدرتی با کش های بدنسازی تالیف فیل پیج-پاد النبکر</a:t>
            </a:r>
          </a:p>
          <a:p>
            <a:pPr marL="171450" indent="-171450">
              <a:buFont typeface="Wingdings" panose="05000000000000000000" pitchFamily="2" charset="2"/>
              <a:buChar char="q"/>
            </a:pPr>
            <a:r>
              <a:rPr lang="fa-IR" sz="1800" b="1" dirty="0" smtClean="0"/>
              <a:t>کتاب تمرینات با کش اثر دکتر حمید طباطبایی</a:t>
            </a:r>
          </a:p>
          <a:p>
            <a:pPr marL="171450" indent="-171450">
              <a:buFont typeface="Wingdings" panose="05000000000000000000" pitchFamily="2" charset="2"/>
              <a:buChar char="q"/>
            </a:pPr>
            <a:r>
              <a:rPr lang="fa-IR" sz="1800" b="1" dirty="0" smtClean="0"/>
              <a:t>مقالات سایت زیر:</a:t>
            </a:r>
          </a:p>
          <a:p>
            <a:r>
              <a:rPr lang="en-US" sz="1800" dirty="0">
                <a:hlinkClick r:id="rId4"/>
              </a:rPr>
              <a:t>https://www.gymcenter.ir</a:t>
            </a:r>
            <a:endParaRPr lang="fa-IR" sz="1800" b="1" dirty="0" smtClean="0"/>
          </a:p>
        </p:txBody>
      </p:sp>
      <p:pic>
        <p:nvPicPr>
          <p:cNvPr id="25603"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257300" y="1484784"/>
            <a:ext cx="37338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8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5603"/>
                                        </p:tgtEl>
                                        <p:attrNameLst>
                                          <p:attrName>style.visibility</p:attrName>
                                        </p:attrNameLst>
                                      </p:cBhvr>
                                      <p:to>
                                        <p:strVal val="visible"/>
                                      </p:to>
                                    </p:set>
                                    <p:animEffect transition="in" filter="circle(in)">
                                      <p:cBhvr>
                                        <p:cTn id="51"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619673" y="4149080"/>
            <a:ext cx="560281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با تشکر از همراهی شما</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1882803" y="1628800"/>
            <a:ext cx="5407013" cy="923330"/>
          </a:xfrm>
          <a:prstGeom prst="rect">
            <a:avLst/>
          </a:prstGeom>
          <a:noFill/>
        </p:spPr>
        <p:txBody>
          <a:bodyPr wrap="square" lIns="91440" tIns="45720" rIns="91440" bIns="45720">
            <a:spAutoFit/>
          </a:bodyPr>
          <a:lstStyle/>
          <a:p>
            <a:pPr algn="ctr"/>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پایان</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695674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1" y="571500"/>
            <a:ext cx="62865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197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050"/>
                                        </p:tgtEl>
                                      </p:cBhvr>
                                    </p:animEffect>
                                    <p:anim calcmode="lin" valueType="num">
                                      <p:cBhvr>
                                        <p:cTn id="7"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50"/>
                                        </p:tgtEl>
                                        <p:attrNameLst>
                                          <p:attrName>ppt_h</p:attrName>
                                        </p:attrNameLst>
                                      </p:cBhvr>
                                      <p:tavLst>
                                        <p:tav tm="0">
                                          <p:val>
                                            <p:strVal val="ppt_h"/>
                                          </p:val>
                                        </p:tav>
                                        <p:tav tm="100000">
                                          <p:val>
                                            <p:strVal val="ppt_h"/>
                                          </p:val>
                                        </p:tav>
                                      </p:tavLst>
                                    </p:anim>
                                    <p:set>
                                      <p:cBhvr>
                                        <p:cTn id="9"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7632848" cy="5355312"/>
          </a:xfrm>
          <a:prstGeom prst="rect">
            <a:avLst/>
          </a:prstGeom>
        </p:spPr>
        <p:txBody>
          <a:bodyPr wrap="square">
            <a:spAutoFit/>
          </a:bodyPr>
          <a:lstStyle/>
          <a:p>
            <a:pPr>
              <a:lnSpc>
                <a:spcPct val="150000"/>
              </a:lnSpc>
            </a:pPr>
            <a:r>
              <a:rPr lang="fa-IR" sz="1600" b="1" dirty="0" smtClean="0"/>
              <a:t>محدوده حرکات ورزشی قابل انجام با این کش‌ها بسیار متنوع است و تمرینات آن به تمرینات تمام بدن یا فول بادی (</a:t>
            </a:r>
            <a:r>
              <a:rPr lang="en-US" sz="1600" b="1" dirty="0" smtClean="0"/>
              <a:t>full body) </a:t>
            </a:r>
            <a:r>
              <a:rPr lang="fa-IR" sz="1600" b="1" dirty="0" smtClean="0"/>
              <a:t>مشهورند. به طوری که روی عضلات پشت پا کشاله ران، شکم، پهلو، بازوها، شانه‌ها و سینه تاثیر بسزایی دارند. اینگونه از کش‌ها در رنگ‌های مختلفی تولید می‌شوند که هر کدام دارای ضخامت مشخصی بوده و بیانگر میزان قدرت کش مورد نظر می‌باشد. لازم به ذکر است که تولید کنندگان مختلفی در سطح دنیا اینگونه از کش‌ها را تولید می‌کنند و هر کدام از آنها استانداردهای خاص خود را برای رنگبندی بمنظور تعیین قدرت کش دارند.</a:t>
            </a:r>
          </a:p>
          <a:p>
            <a:endParaRPr lang="fa-IR" dirty="0" smtClean="0"/>
          </a:p>
          <a:p>
            <a:r>
              <a:rPr lang="fa-IR" sz="2400" dirty="0" smtClean="0"/>
              <a:t>2.  </a:t>
            </a:r>
            <a:r>
              <a:rPr lang="fa-IR" sz="2400" b="1" dirty="0" smtClean="0"/>
              <a:t>کش‌های بدنسازی متصل شونده به در </a:t>
            </a:r>
          </a:p>
          <a:p>
            <a:r>
              <a:rPr lang="en-US" sz="2400" b="1" dirty="0" smtClean="0"/>
              <a:t>(Door Gym Resistance Band)</a:t>
            </a:r>
          </a:p>
          <a:p>
            <a:endParaRPr lang="en-US" dirty="0" smtClean="0"/>
          </a:p>
          <a:p>
            <a:endParaRPr lang="en-US" dirty="0" smtClean="0"/>
          </a:p>
          <a:p>
            <a:pPr>
              <a:lnSpc>
                <a:spcPct val="150000"/>
              </a:lnSpc>
            </a:pPr>
            <a:r>
              <a:rPr lang="fa-IR" sz="1600" b="1" dirty="0" smtClean="0"/>
              <a:t>اینگونه از کش‌ها عمدتا برای تقویت عضلات بالا تنه مخصوصا عضلات ناحیه شانه و بازوها کاربرد دارد. عموما این کش ها مورد علاقه رزمی کاران، کشتی گیران و بوکسورها می باشد. عمده تمرکز اینگونه از کش ها بروی فعالیتهای استقامتی می باشد؛ اما علاوه بر استقامت، تمرینات قدرتی را نیز می توان با این کش ها انجام داد. این کش‌ها معمولا در درجه‌های مقاوتی مختلفی موجود می‌باشند. </a:t>
            </a:r>
            <a:endParaRPr lang="fa-IR" sz="1600" dirty="0"/>
          </a:p>
        </p:txBody>
      </p:sp>
    </p:spTree>
    <p:extLst>
      <p:ext uri="{BB962C8B-B14F-4D97-AF65-F5344CB8AC3E}">
        <p14:creationId xmlns:p14="http://schemas.microsoft.com/office/powerpoint/2010/main" val="14165619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1"/>
            <a:ext cx="6624736" cy="515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7851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5"/>
            <a:ext cx="7632848" cy="5262979"/>
          </a:xfrm>
          <a:prstGeom prst="rect">
            <a:avLst/>
          </a:prstGeom>
        </p:spPr>
        <p:txBody>
          <a:bodyPr wrap="square">
            <a:spAutoFit/>
          </a:bodyPr>
          <a:lstStyle/>
          <a:p>
            <a:pPr>
              <a:lnSpc>
                <a:spcPct val="150000"/>
              </a:lnSpc>
            </a:pPr>
            <a:r>
              <a:rPr lang="fa-IR" sz="1600" b="1" dirty="0" smtClean="0"/>
              <a:t>اگر دسترسی به حریف تمرینی در خانه ندارید و قصد افزایش قدرت و استقامت عضلات بالا تنه خود را دارید، اینگونه از کش ها بهترین انتخاب برای شما می‌باشند.</a:t>
            </a:r>
          </a:p>
          <a:p>
            <a:endParaRPr lang="fa-IR" dirty="0" smtClean="0"/>
          </a:p>
          <a:p>
            <a:pPr marL="457200" indent="-457200">
              <a:buAutoNum type="arabicPeriod" startAt="3"/>
            </a:pPr>
            <a:r>
              <a:rPr lang="fa-IR" sz="2400" b="1" dirty="0" smtClean="0"/>
              <a:t>کش‌های لوله‌ای دسته‌دار</a:t>
            </a:r>
          </a:p>
          <a:p>
            <a:r>
              <a:rPr lang="fa-IR" sz="2400" b="1" dirty="0" smtClean="0"/>
              <a:t> </a:t>
            </a:r>
            <a:r>
              <a:rPr lang="en-US" sz="2400" b="1" dirty="0" smtClean="0"/>
              <a:t>Handle tube resistance bands)</a:t>
            </a:r>
            <a:r>
              <a:rPr lang="fa-IR" sz="2400" b="1" dirty="0" smtClean="0"/>
              <a:t>)</a:t>
            </a:r>
            <a:endParaRPr lang="en-US" dirty="0" smtClean="0"/>
          </a:p>
          <a:p>
            <a:endParaRPr lang="en-US" dirty="0" smtClean="0"/>
          </a:p>
          <a:p>
            <a:r>
              <a:rPr lang="en-US" dirty="0" smtClean="0"/>
              <a:t> </a:t>
            </a:r>
          </a:p>
          <a:p>
            <a:pPr>
              <a:lnSpc>
                <a:spcPct val="150000"/>
              </a:lnSpc>
            </a:pPr>
            <a:r>
              <a:rPr lang="fa-IR" sz="1600" b="1" dirty="0" smtClean="0"/>
              <a:t>نام دیگر این کش‌ها کش سی ایکس (</a:t>
            </a:r>
            <a:r>
              <a:rPr lang="en-US" sz="1600" b="1" dirty="0" smtClean="0"/>
              <a:t>CX </a:t>
            </a:r>
            <a:r>
              <a:rPr lang="fa-IR" sz="1600" b="1" dirty="0" smtClean="0"/>
              <a:t>)می‌باشد. یکی از ویژگی‌های ساخت این کش‌ها سنگین‌تر بودن آن‌هاست. این بند‌ها معمولا از جنس لاستیک سخت و محکم هستند و دو دسته‌ی دو طرف آن معمولا جنس نایلونی یا پلاستیکی دارد و برای سهولت در نگه‌داری آن‌ها هنگام تمرین تعبیه ‌شده‌اند. دامنه تمریناتی که با کش‌های لوله‌ای می‌توان انجام داد بسیار چشمگیر است زیرا این کش‌ها هم تمرینات پایین تنه و هم تمرینات بالاتنه را پوشش می‌دهند و تاثیرگذاری آنها روی تمرینات قفسه سینه، شانه، عضلات سه سر و دوسر بازوها و ران‌ها قابل توجه است. این کش‌ها این قابلیت را به شما می‌دهند که تمرینات باشگاهی را با همان کیفیت قدرتی در هر مکانی انجام دهید.</a:t>
            </a:r>
          </a:p>
          <a:p>
            <a:endParaRPr lang="fa-IR" dirty="0" smtClean="0"/>
          </a:p>
        </p:txBody>
      </p:sp>
    </p:spTree>
    <p:extLst>
      <p:ext uri="{BB962C8B-B14F-4D97-AF65-F5344CB8AC3E}">
        <p14:creationId xmlns:p14="http://schemas.microsoft.com/office/powerpoint/2010/main" val="33858676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355</TotalTime>
  <Words>3882</Words>
  <Application>Microsoft Office PowerPoint</Application>
  <PresentationFormat>On-screen Show (4:3)</PresentationFormat>
  <Paragraphs>489</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Oriel</vt:lpstr>
      <vt:lpstr>بسم الله الرحمن الرحیم </vt:lpstr>
      <vt:lpstr>ورزش با کش TRX  ( TRX مخفف Total-body resistance exersice هست ، که به معنی تمرینات استقامتی تمام بدن هست ). ما در تمرینات با وزنه خود عضله را تقویت می کنیم ، در تمرینات هوازی مدت زمان استقامت خود عضله را تقویت میکنیم و در تمرینات با کش trx  عضله هایی که برای اتصال به بافت استخوانی و بافت عضله ای به کار برده می شود را تقویت میکنیم ، که این عضله ها در بیشتر افراد ضعیف هستند.</vt:lpstr>
      <vt:lpstr>کش ورزشی چیست؟ کش ورزشی یا کش سی ایکس یا کش مقاومتی resistance band)  )وسیله‌ی بسیار خوبی برای انجام تمرینات قدرتی و برنامه‌های اصلاحی است. عمومی‌ترین نمونه‌ها، کش‌های ورزشی همراه با دسته‌ی نگهدارنده، بدون دسته و کش ورزشی درمانی است. کش‌های مقاومتی یا کش‌های بدنسازی، همانگونه که از نامشان برمی‌آید، کش‌هایی هستند که معمولا برای تمرین‌های قدرتی، عضله‌سازی و همچنین تمرین‌های ورزش‌درمانی نیز به‌کار می‌روند. این کش‌ها انواع مختلفی دارند که در بخش بعد توضیح داده شده است.  مزایای استفاده از کش‌های ورزشی: ۱- این کش‌ها می‌توانند برای تمرینات ایروبیک و پیلاتس به صورت مشابه استفاده شوند با این تفاوت که مقاومت بیشتری به انقباضات و انبساطات تمرین وارد می‌کنند. ۲- کش‌های مقاومتی کم‌جا هستند و می‌توانند به راحتی حمل شوند. ۳- این کش‌ها برای تمرینات ترکیبی بسیار عالی عمل می‌کنند.  </vt:lpstr>
      <vt:lpstr>PowerPoint Presentation</vt:lpstr>
      <vt:lpstr>انواع کش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تمرینات ورزشی با کش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فواید تمرین با کش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تی آر ایکس (TRX) در بارداری </vt:lpstr>
      <vt:lpstr>PowerPoint Presentation</vt:lpstr>
      <vt:lpstr>PowerPoint Presentation</vt:lpstr>
      <vt:lpstr>حرکات ورزش تی ار ایکس در دوران بارداری: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تمرینات با کش</vt:lpstr>
      <vt:lpstr>منابع:</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AmiroooSamiiii</dc:creator>
  <cp:lastModifiedBy>AmiroooSamiiii</cp:lastModifiedBy>
  <cp:revision>35</cp:revision>
  <dcterms:created xsi:type="dcterms:W3CDTF">2020-08-17T05:49:55Z</dcterms:created>
  <dcterms:modified xsi:type="dcterms:W3CDTF">2020-08-17T11:45:50Z</dcterms:modified>
</cp:coreProperties>
</file>